
<file path=[Content_Types].xml><?xml version="1.0" encoding="utf-8"?>
<Types xmlns="http://schemas.openxmlformats.org/package/2006/content-types">
  <Default Extension="xml" ContentType="application/xml"/>
  <Default Extension="bin" ContentType="application/vnd.openxmlformats-officedocument.oleObject"/>
  <Default Extension="jpg" ContentType="image/jpeg"/>
  <Default Extension="jpe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1"/>
  </p:notesMasterIdLst>
  <p:handoutMasterIdLst>
    <p:handoutMasterId r:id="rId72"/>
  </p:handoutMasterIdLst>
  <p:sldIdLst>
    <p:sldId id="281" r:id="rId2"/>
    <p:sldId id="287" r:id="rId3"/>
    <p:sldId id="288" r:id="rId4"/>
    <p:sldId id="283" r:id="rId5"/>
    <p:sldId id="289" r:id="rId6"/>
    <p:sldId id="290" r:id="rId7"/>
    <p:sldId id="291" r:id="rId8"/>
    <p:sldId id="292" r:id="rId9"/>
    <p:sldId id="293" r:id="rId10"/>
    <p:sldId id="294" r:id="rId11"/>
    <p:sldId id="295" r:id="rId12"/>
    <p:sldId id="296" r:id="rId13"/>
    <p:sldId id="284" r:id="rId14"/>
    <p:sldId id="297" r:id="rId15"/>
    <p:sldId id="298" r:id="rId16"/>
    <p:sldId id="299" r:id="rId17"/>
    <p:sldId id="300" r:id="rId18"/>
    <p:sldId id="301" r:id="rId19"/>
    <p:sldId id="302" r:id="rId20"/>
    <p:sldId id="303" r:id="rId21"/>
    <p:sldId id="304" r:id="rId22"/>
    <p:sldId id="305" r:id="rId23"/>
    <p:sldId id="285" r:id="rId24"/>
    <p:sldId id="286" r:id="rId25"/>
    <p:sldId id="306" r:id="rId26"/>
    <p:sldId id="307" r:id="rId27"/>
    <p:sldId id="308" r:id="rId28"/>
    <p:sldId id="309" r:id="rId29"/>
    <p:sldId id="310" r:id="rId30"/>
    <p:sldId id="311" r:id="rId31"/>
    <p:sldId id="312" r:id="rId32"/>
    <p:sldId id="313"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33" r:id="rId53"/>
    <p:sldId id="334" r:id="rId54"/>
    <p:sldId id="335" r:id="rId55"/>
    <p:sldId id="336" r:id="rId56"/>
    <p:sldId id="337" r:id="rId57"/>
    <p:sldId id="338" r:id="rId58"/>
    <p:sldId id="339" r:id="rId59"/>
    <p:sldId id="340" r:id="rId60"/>
    <p:sldId id="341" r:id="rId61"/>
    <p:sldId id="342" r:id="rId62"/>
    <p:sldId id="343" r:id="rId63"/>
    <p:sldId id="344" r:id="rId64"/>
    <p:sldId id="345" r:id="rId65"/>
    <p:sldId id="346" r:id="rId66"/>
    <p:sldId id="347" r:id="rId67"/>
    <p:sldId id="348" r:id="rId68"/>
    <p:sldId id="349" r:id="rId69"/>
    <p:sldId id="350"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aron Elmore"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C00"/>
    <a:srgbClr val="E2AC01"/>
    <a:srgbClr val="910012"/>
    <a:srgbClr val="FFE9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54" autoAdjust="0"/>
    <p:restoredTop sz="85748"/>
  </p:normalViewPr>
  <p:slideViewPr>
    <p:cSldViewPr snapToGrid="0" snapToObjects="1">
      <p:cViewPr>
        <p:scale>
          <a:sx n="87" d="100"/>
          <a:sy n="87" d="100"/>
        </p:scale>
        <p:origin x="536" y="296"/>
      </p:cViewPr>
      <p:guideLst>
        <p:guide orient="horz" pos="2160"/>
        <p:guide pos="2880"/>
      </p:guideLst>
    </p:cSldViewPr>
  </p:slideViewPr>
  <p:outlineViewPr>
    <p:cViewPr>
      <p:scale>
        <a:sx n="33" d="100"/>
        <a:sy n="33" d="100"/>
      </p:scale>
      <p:origin x="0" y="-12336"/>
    </p:cViewPr>
  </p:outlineViewPr>
  <p:notesTextViewPr>
    <p:cViewPr>
      <p:scale>
        <a:sx n="100" d="100"/>
        <a:sy n="100" d="100"/>
      </p:scale>
      <p:origin x="0" y="0"/>
    </p:cViewPr>
  </p:notesTextViewPr>
  <p:sorterViewPr>
    <p:cViewPr>
      <p:scale>
        <a:sx n="66" d="100"/>
        <a:sy n="66" d="100"/>
      </p:scale>
      <p:origin x="0" y="7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commentAuthors" Target="commentAuthors.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 Id="rId2"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492DA4-7033-254B-9755-02E963D2D60B}" type="datetimeFigureOut">
              <a:rPr lang="en-US" smtClean="0"/>
              <a:t>7/28/17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B62766-2C43-EF4D-81BB-E60258EC485F}" type="slidenum">
              <a:rPr lang="en-US" smtClean="0"/>
              <a:t>‹#›</a:t>
            </a:fld>
            <a:endParaRPr lang="en-US"/>
          </a:p>
        </p:txBody>
      </p:sp>
    </p:spTree>
    <p:extLst>
      <p:ext uri="{BB962C8B-B14F-4D97-AF65-F5344CB8AC3E}">
        <p14:creationId xmlns:p14="http://schemas.microsoft.com/office/powerpoint/2010/main" val="25945972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33186B-3F56-2747-A708-0F062C13EF5A}" type="datetimeFigureOut">
              <a:rPr lang="en-US" smtClean="0"/>
              <a:t>7/28/17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C9EB6B-96A1-6146-928C-891905651823}" type="slidenum">
              <a:rPr lang="en-US" smtClean="0"/>
              <a:t>‹#›</a:t>
            </a:fld>
            <a:endParaRPr lang="en-US"/>
          </a:p>
        </p:txBody>
      </p:sp>
    </p:spTree>
    <p:extLst>
      <p:ext uri="{BB962C8B-B14F-4D97-AF65-F5344CB8AC3E}">
        <p14:creationId xmlns:p14="http://schemas.microsoft.com/office/powerpoint/2010/main" val="19106325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25</a:t>
            </a:fld>
            <a:endParaRPr lang="en-US" dirty="0"/>
          </a:p>
        </p:txBody>
      </p:sp>
    </p:spTree>
    <p:extLst>
      <p:ext uri="{BB962C8B-B14F-4D97-AF65-F5344CB8AC3E}">
        <p14:creationId xmlns:p14="http://schemas.microsoft.com/office/powerpoint/2010/main" val="1277098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 is within a quadratic factor of optimal</a:t>
            </a:r>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46</a:t>
            </a:fld>
            <a:endParaRPr lang="en-US"/>
          </a:p>
        </p:txBody>
      </p:sp>
    </p:spTree>
    <p:extLst>
      <p:ext uri="{BB962C8B-B14F-4D97-AF65-F5344CB8AC3E}">
        <p14:creationId xmlns:p14="http://schemas.microsoft.com/office/powerpoint/2010/main" val="980655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85BF8-8462-354F-87AD-DD5CDEAF4EF3}" type="slidenum">
              <a:rPr lang="en-US" smtClean="0"/>
              <a:t>53</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003107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54</a:t>
            </a:fld>
            <a:endParaRPr lang="en-US"/>
          </a:p>
        </p:txBody>
      </p:sp>
    </p:spTree>
    <p:extLst>
      <p:ext uri="{BB962C8B-B14F-4D97-AF65-F5344CB8AC3E}">
        <p14:creationId xmlns:p14="http://schemas.microsoft.com/office/powerpoint/2010/main" val="1461283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framework identifies these modules with higher accuracy (84%) than existing methods (65–69%)</a:t>
            </a:r>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55</a:t>
            </a:fld>
            <a:endParaRPr lang="en-US"/>
          </a:p>
        </p:txBody>
      </p:sp>
    </p:spTree>
    <p:extLst>
      <p:ext uri="{BB962C8B-B14F-4D97-AF65-F5344CB8AC3E}">
        <p14:creationId xmlns:p14="http://schemas.microsoft.com/office/powerpoint/2010/main" val="1918296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56</a:t>
            </a:fld>
            <a:endParaRPr lang="en-US"/>
          </a:p>
        </p:txBody>
      </p:sp>
    </p:spTree>
    <p:extLst>
      <p:ext uri="{BB962C8B-B14F-4D97-AF65-F5344CB8AC3E}">
        <p14:creationId xmlns:p14="http://schemas.microsoft.com/office/powerpoint/2010/main" val="822252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E1CAEB-67AD-458E-B98A-1074D66B1EF8}" type="slidenum">
              <a:rPr lang="en-US" smtClean="0"/>
              <a:t>58</a:t>
            </a:fld>
            <a:endParaRPr lang="en-US"/>
          </a:p>
        </p:txBody>
      </p:sp>
    </p:spTree>
    <p:extLst>
      <p:ext uri="{BB962C8B-B14F-4D97-AF65-F5344CB8AC3E}">
        <p14:creationId xmlns:p14="http://schemas.microsoft.com/office/powerpoint/2010/main" val="172823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Clusters show functional modules consisting of several motifs (coherent </a:t>
            </a:r>
            <a:r>
              <a:rPr lang="en-US" dirty="0" err="1" smtClean="0"/>
              <a:t>feedforward</a:t>
            </a:r>
            <a:r>
              <a:rPr lang="en-US" dirty="0" smtClean="0"/>
              <a:t> loops), which were previously studied individually (45). The higher-order clustering framework identifies the functional modules with higher accuracy (97%) than existing methods (68–82%)</a:t>
            </a:r>
            <a:endParaRPr lang="en-US" dirty="0"/>
          </a:p>
        </p:txBody>
      </p:sp>
      <p:sp>
        <p:nvSpPr>
          <p:cNvPr id="4" name="Slide Number Placeholder 3"/>
          <p:cNvSpPr>
            <a:spLocks noGrp="1"/>
          </p:cNvSpPr>
          <p:nvPr>
            <p:ph type="sldNum" sz="quarter" idx="10"/>
          </p:nvPr>
        </p:nvSpPr>
        <p:spPr/>
        <p:txBody>
          <a:bodyPr/>
          <a:lstStyle/>
          <a:p>
            <a:fld id="{E6B85BF8-8462-354F-87AD-DD5CDEAF4EF3}" type="slidenum">
              <a:rPr lang="en-US" smtClean="0"/>
              <a:t>59</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455031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these clusters, all edges have positive sign. The </a:t>
            </a:r>
            <a:r>
              <a:rPr lang="en-US" dirty="0" err="1" smtClean="0"/>
              <a:t>func</a:t>
            </a:r>
            <a:r>
              <a:rPr lang="en-US" dirty="0" smtClean="0"/>
              <a:t>- </a:t>
            </a:r>
            <a:r>
              <a:rPr lang="en-US" dirty="0" err="1" smtClean="0"/>
              <a:t>tionality</a:t>
            </a:r>
            <a:r>
              <a:rPr lang="en-US" dirty="0" smtClean="0"/>
              <a:t> of the motifs in the modules correspond to drug resistance (C) or cell cycle and mating type match (D). The clustering suggests that coherent </a:t>
            </a:r>
            <a:r>
              <a:rPr lang="en-US" dirty="0" err="1" smtClean="0"/>
              <a:t>feedforward</a:t>
            </a:r>
            <a:r>
              <a:rPr lang="en-US" dirty="0" smtClean="0"/>
              <a:t> loops function together as a single processing unit rather than as independent elements.</a:t>
            </a:r>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60</a:t>
            </a:fld>
            <a:endParaRPr lang="en-US"/>
          </a:p>
        </p:txBody>
      </p:sp>
    </p:spTree>
    <p:extLst>
      <p:ext uri="{BB962C8B-B14F-4D97-AF65-F5344CB8AC3E}">
        <p14:creationId xmlns:p14="http://schemas.microsoft.com/office/powerpoint/2010/main" val="2099938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85BF8-8462-354F-87AD-DD5CDEAF4EF3}" type="slidenum">
              <a:rPr lang="en-US" smtClean="0"/>
              <a:t>64</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74512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cluster contains three ring motor neurons (RMEL/V/R; cyan) with many outgoing connections, serving as the source of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Six inner labial sensory neurons (IL2DL/VR/R/DR/VL; orange) with many incoming connections, serving as the destination of information; and four URA neurons (purple) acting as intermediaries.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RME neurons have been proposed as pioneers for the nerve ring (20),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while the IL2 neurons are known regulators of nictation (21),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the higher-order cluster exposes their organization.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cluster also reveals that RIH serves as a critical intermediary of information processing.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neuron has incoming links from all three RME neurons, outgoing connections to five of the six IL2 neurons, and the largest total number of connections of any neuron in the cluster. </a:t>
            </a:r>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65</a:t>
            </a:fld>
            <a:endParaRPr lang="en-US"/>
          </a:p>
        </p:txBody>
      </p:sp>
    </p:spTree>
    <p:extLst>
      <p:ext uri="{BB962C8B-B14F-4D97-AF65-F5344CB8AC3E}">
        <p14:creationId xmlns:p14="http://schemas.microsoft.com/office/powerpoint/2010/main" val="869372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Networks are</a:t>
            </a:r>
            <a:r>
              <a:rPr lang="en-US" baseline="0" dirty="0" smtClean="0"/>
              <a:t> not composed only of edges but these edges form small </a:t>
            </a:r>
            <a:r>
              <a:rPr lang="en-US" baseline="0" dirty="0" err="1" smtClean="0"/>
              <a:t>subgraphs</a:t>
            </a:r>
            <a:r>
              <a:rPr lang="en-US" baseline="0" dirty="0" smtClean="0"/>
              <a:t>, which we call motifs or </a:t>
            </a:r>
            <a:r>
              <a:rPr lang="en-US" baseline="0" dirty="0" err="1" smtClean="0"/>
              <a:t>graphlets</a:t>
            </a:r>
            <a:r>
              <a:rPr lang="en-US" baseline="0" dirty="0" smtClean="0"/>
              <a:t>. </a:t>
            </a:r>
          </a:p>
          <a:p>
            <a:r>
              <a:rPr lang="en-US" baseline="0" dirty="0" smtClean="0"/>
              <a:t>And these higher-order structures are building blocks of networks.</a:t>
            </a:r>
          </a:p>
          <a:p>
            <a:r>
              <a:rPr lang="en-US" baseline="0" dirty="0" smtClean="0"/>
              <a:t>For example, here are all possible directed connected </a:t>
            </a:r>
            <a:r>
              <a:rPr lang="en-US" baseline="0" dirty="0" err="1" smtClean="0"/>
              <a:t>subgraphs</a:t>
            </a:r>
            <a:r>
              <a:rPr lang="en-US" baseline="0" dirty="0" smtClean="0"/>
              <a:t> on 3 nodes.</a:t>
            </a:r>
            <a:endParaRPr lang="en-US" dirty="0"/>
          </a:p>
        </p:txBody>
      </p:sp>
      <p:sp>
        <p:nvSpPr>
          <p:cNvPr id="4" name="Slide Number Placeholder 3"/>
          <p:cNvSpPr>
            <a:spLocks noGrp="1"/>
          </p:cNvSpPr>
          <p:nvPr>
            <p:ph type="sldNum" sz="quarter" idx="10"/>
          </p:nvPr>
        </p:nvSpPr>
        <p:spPr/>
        <p:txBody>
          <a:bodyPr/>
          <a:lstStyle/>
          <a:p>
            <a:fld id="{E6B85BF8-8462-354F-87AD-DD5CDEAF4EF3}" type="slidenum">
              <a:rPr lang="en-US" smtClean="0"/>
              <a:t>26</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504745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cluster contains three ring motor neurons (RMEL/V/R; cyan) with many outgoing connections, serving as the source of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Six inner labial sensory neurons (IL2DL/VR/R/DR/VL; orange) with many incoming connections, serving as the destination of information;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and four URA neurons (purple) acting as intermediaries.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RME neurons have been proposed as pioneers for the nerve ring (20),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while the IL2 neurons are known regulators of nictation (21),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the higher-order cluster exposes their organization.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cluster also reveals that RIH serves as a critical intermediary of information processing.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neuron has incoming links from all three RME neurons, outgoing connections to five of the six IL2 neurons</a:t>
            </a:r>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67</a:t>
            </a:fld>
            <a:endParaRPr lang="en-US"/>
          </a:p>
        </p:txBody>
      </p:sp>
    </p:spTree>
    <p:extLst>
      <p:ext uri="{BB962C8B-B14F-4D97-AF65-F5344CB8AC3E}">
        <p14:creationId xmlns:p14="http://schemas.microsoft.com/office/powerpoint/2010/main" val="195619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B85BF8-8462-354F-87AD-DD5CDEAF4EF3}" type="slidenum">
              <a:rPr lang="en-US" smtClean="0"/>
              <a:t>68</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9958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Triangular motifs are crucial for social networks (5), </a:t>
            </a:r>
          </a:p>
          <a:p>
            <a:r>
              <a:rPr lang="en-US" smtClean="0"/>
              <a:t>Feedforward loops have proven fundamental to understanding transcriptional regulation networks (4), </a:t>
            </a: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Two-hop paths are essential to understanding air traffic patterns (7). </a:t>
            </a:r>
          </a:p>
          <a:p>
            <a:r>
              <a:rPr lang="en-US" smtClean="0"/>
              <a:t>Rich-club motifs are key to the behavior of the brain (6),</a:t>
            </a:r>
          </a:p>
          <a:p>
            <a:endParaRPr lang="en-US" smtClean="0"/>
          </a:p>
          <a:p>
            <a:r>
              <a:rPr lang="en-US" smtClean="0"/>
              <a:t>All these results based on simply counting the subgraphs</a:t>
            </a:r>
            <a:r>
              <a:rPr lang="en-US" baseline="0" smtClean="0"/>
              <a:t> in a different network.</a:t>
            </a:r>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27</a:t>
            </a:fld>
            <a:endParaRPr lang="en-US"/>
          </a:p>
        </p:txBody>
      </p:sp>
    </p:spTree>
    <p:extLst>
      <p:ext uri="{BB962C8B-B14F-4D97-AF65-F5344CB8AC3E}">
        <p14:creationId xmlns:p14="http://schemas.microsoft.com/office/powerpoint/2010/main" val="1467681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33</a:t>
            </a:fld>
            <a:endParaRPr lang="en-US"/>
          </a:p>
        </p:txBody>
      </p:sp>
    </p:spTree>
    <p:extLst>
      <p:ext uri="{BB962C8B-B14F-4D97-AF65-F5344CB8AC3E}">
        <p14:creationId xmlns:p14="http://schemas.microsoft.com/office/powerpoint/2010/main" val="1644856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34</a:t>
            </a:fld>
            <a:endParaRPr lang="en-US"/>
          </a:p>
        </p:txBody>
      </p:sp>
    </p:spTree>
    <p:extLst>
      <p:ext uri="{BB962C8B-B14F-4D97-AF65-F5344CB8AC3E}">
        <p14:creationId xmlns:p14="http://schemas.microsoft.com/office/powerpoint/2010/main" val="17047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conductance is defined over individual edges.</a:t>
            </a:r>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35</a:t>
            </a:fld>
            <a:endParaRPr lang="en-US"/>
          </a:p>
        </p:txBody>
      </p:sp>
    </p:spTree>
    <p:extLst>
      <p:ext uri="{BB962C8B-B14F-4D97-AF65-F5344CB8AC3E}">
        <p14:creationId xmlns:p14="http://schemas.microsoft.com/office/powerpoint/2010/main" val="2027289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6B85BF8-8462-354F-87AD-DD5CDEAF4EF3}" type="slidenum">
              <a:rPr lang="en-US" smtClean="0"/>
              <a:t>37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708929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38</a:t>
            </a:fld>
            <a:endParaRPr lang="en-US"/>
          </a:p>
        </p:txBody>
      </p:sp>
    </p:spTree>
    <p:extLst>
      <p:ext uri="{BB962C8B-B14F-4D97-AF65-F5344CB8AC3E}">
        <p14:creationId xmlns:p14="http://schemas.microsoft.com/office/powerpoint/2010/main" val="1165232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E1CAEB-67AD-458E-B98A-1074D66B1EF8}" type="slidenum">
              <a:rPr lang="en-US" smtClean="0"/>
              <a:t>45</a:t>
            </a:fld>
            <a:endParaRPr lang="en-US"/>
          </a:p>
        </p:txBody>
      </p:sp>
    </p:spTree>
    <p:extLst>
      <p:ext uri="{BB962C8B-B14F-4D97-AF65-F5344CB8AC3E}">
        <p14:creationId xmlns:p14="http://schemas.microsoft.com/office/powerpoint/2010/main" val="1572370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3363555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439645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742232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88781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110462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2344714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2936984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4189430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102871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3806379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A68613-FF0B-4246-B613-8295211CFAFA}" type="slidenum">
              <a:rPr lang="en-US" smtClean="0"/>
              <a:t>‹#›</a:t>
            </a:fld>
            <a:endParaRPr lang="en-US"/>
          </a:p>
        </p:txBody>
      </p:sp>
    </p:spTree>
    <p:extLst>
      <p:ext uri="{BB962C8B-B14F-4D97-AF65-F5344CB8AC3E}">
        <p14:creationId xmlns:p14="http://schemas.microsoft.com/office/powerpoint/2010/main" val="8450380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68613-FF0B-4246-B613-8295211CFAFA}" type="slidenum">
              <a:rPr lang="en-US" smtClean="0"/>
              <a:t>‹#›</a:t>
            </a:fld>
            <a:endParaRPr lang="en-US"/>
          </a:p>
        </p:txBody>
      </p:sp>
    </p:spTree>
    <p:extLst>
      <p:ext uri="{BB962C8B-B14F-4D97-AF65-F5344CB8AC3E}">
        <p14:creationId xmlns:p14="http://schemas.microsoft.com/office/powerpoint/2010/main" val="23040165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hyperlink" Target="https://pdfs.semanticscholar.org/39a0/80c17dec400a6f04af5fe5746dab3a5eb0dc.pdf" TargetMode="External"/><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anj.cs.illinois.edu/pdf/span01.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9.wmf"/><Relationship Id="rId5" Type="http://schemas.openxmlformats.org/officeDocument/2006/relationships/image" Target="../media/image10.wmf"/><Relationship Id="rId6" Type="http://schemas.openxmlformats.org/officeDocument/2006/relationships/image" Target="../media/image11.wmf"/><Relationship Id="rId1" Type="http://schemas.openxmlformats.org/officeDocument/2006/relationships/slideLayout" Target="../slideLayouts/slideLayout2.xml"/><Relationship Id="rId2" Type="http://schemas.openxmlformats.org/officeDocument/2006/relationships/image" Target="../media/image7.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s.ucsb.edu/~xyan/papers/gSpan-short.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dfs.semanticscholar.org/a1c1/5e63690c774b725fc91dcc77a629d01c3733.pdf"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wmf"/><Relationship Id="rId4" Type="http://schemas.openxmlformats.org/officeDocument/2006/relationships/image" Target="../media/image13.wmf"/><Relationship Id="rId5" Type="http://schemas.openxmlformats.org/officeDocument/2006/relationships/image" Target="../media/image17.wmf"/><Relationship Id="rId6" Type="http://schemas.openxmlformats.org/officeDocument/2006/relationships/oleObject" Target="../embeddings/oleObject1.bin"/><Relationship Id="rId7" Type="http://schemas.openxmlformats.org/officeDocument/2006/relationships/image" Target="../media/image14.emf"/><Relationship Id="rId8" Type="http://schemas.openxmlformats.org/officeDocument/2006/relationships/oleObject" Target="../embeddings/oleObject2.bin"/><Relationship Id="rId9" Type="http://schemas.openxmlformats.org/officeDocument/2006/relationships/image" Target="../media/image15.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9.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emf"/><Relationship Id="rId3" Type="http://schemas.openxmlformats.org/officeDocument/2006/relationships/image" Target="../media/image21.emf"/></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1.emf"/><Relationship Id="rId1" Type="http://schemas.openxmlformats.org/officeDocument/2006/relationships/slideLayout" Target="../slideLayouts/slideLayout2.xml"/><Relationship Id="rId2" Type="http://schemas.openxmlformats.org/officeDocument/2006/relationships/image" Target="../media/image20.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5.emf"/><Relationship Id="rId8"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5.emf"/><Relationship Id="rId8" Type="http://schemas.openxmlformats.org/officeDocument/2006/relationships/image" Target="../media/image26.emf"/><Relationship Id="rId10" Type="http://schemas.openxmlformats.org/officeDocument/2006/relationships/image" Target="../media/image19.png"/><Relationship Id="rId11"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8.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6"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2.tiff"/><Relationship Id="rId5" Type="http://schemas.openxmlformats.org/officeDocument/2006/relationships/image" Target="../media/image33.tiff"/><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42.xml.rels><?xml version="1.0" encoding="UTF-8" standalone="yes"?>
<Relationships xmlns="http://schemas.openxmlformats.org/package/2006/relationships"><Relationship Id="rId3" Type="http://schemas.openxmlformats.org/officeDocument/2006/relationships/image" Target="../media/image29.em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7.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nap.stanford.edu/higher-order/"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1.emf"/></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39.emf"/><Relationship Id="rId5"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2.emf"/></Relationships>
</file>

<file path=ppt/slides/_rels/slide56.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49.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emf"/><Relationship Id="rId5" Type="http://schemas.openxmlformats.org/officeDocument/2006/relationships/image" Target="../media/image52.emf"/><Relationship Id="rId6" Type="http://schemas.openxmlformats.org/officeDocument/2006/relationships/image" Target="../media/image53.emf"/><Relationship Id="rId7"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anj.cs.illinois.edu/pdf/span01.pdf"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1.em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 Id="rId3" Type="http://schemas.openxmlformats.org/officeDocument/2006/relationships/image" Target="../media/image61.emf"/></Relationships>
</file>

<file path=ppt/slides/_rels/slide67.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nap.stanford.edu/higher-orde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901359"/>
          </a:xfrm>
          <a:prstGeom prst="rect">
            <a:avLst/>
          </a:prstGeom>
        </p:spPr>
      </p:pic>
      <p:sp>
        <p:nvSpPr>
          <p:cNvPr id="3" name="Subtitle 2"/>
          <p:cNvSpPr>
            <a:spLocks noGrp="1"/>
          </p:cNvSpPr>
          <p:nvPr>
            <p:ph type="subTitle" idx="1"/>
          </p:nvPr>
        </p:nvSpPr>
        <p:spPr>
          <a:xfrm>
            <a:off x="685800" y="4957916"/>
            <a:ext cx="7456311" cy="1752600"/>
          </a:xfrm>
        </p:spPr>
        <p:txBody>
          <a:bodyPr>
            <a:normAutofit/>
          </a:bodyPr>
          <a:lstStyle/>
          <a:p>
            <a:pPr algn="l"/>
            <a:r>
              <a:rPr lang="en-US" altLang="zh-CN" dirty="0">
                <a:solidFill>
                  <a:srgbClr val="00B0F0"/>
                </a:solidFill>
              </a:rPr>
              <a:t>Meng</a:t>
            </a:r>
            <a:r>
              <a:rPr lang="zh-CN" altLang="en-US" dirty="0">
                <a:solidFill>
                  <a:srgbClr val="00B0F0"/>
                </a:solidFill>
              </a:rPr>
              <a:t> </a:t>
            </a:r>
            <a:r>
              <a:rPr lang="en-US" altLang="zh-CN" dirty="0">
                <a:solidFill>
                  <a:srgbClr val="00B0F0"/>
                </a:solidFill>
              </a:rPr>
              <a:t>Jiang</a:t>
            </a:r>
          </a:p>
          <a:p>
            <a:pPr algn="l"/>
            <a:r>
              <a:rPr lang="en-US" altLang="zh-CN" dirty="0">
                <a:solidFill>
                  <a:schemeClr val="bg1">
                    <a:lumMod val="50000"/>
                  </a:schemeClr>
                </a:solidFill>
              </a:rPr>
              <a:t>CSE</a:t>
            </a:r>
            <a:r>
              <a:rPr lang="zh-CN" altLang="en-US" dirty="0">
                <a:solidFill>
                  <a:schemeClr val="bg1">
                    <a:lumMod val="50000"/>
                  </a:schemeClr>
                </a:solidFill>
              </a:rPr>
              <a:t> </a:t>
            </a:r>
            <a:r>
              <a:rPr lang="en-US" altLang="zh-CN" dirty="0">
                <a:solidFill>
                  <a:schemeClr val="bg1">
                    <a:lumMod val="50000"/>
                  </a:schemeClr>
                </a:solidFill>
              </a:rPr>
              <a:t>40647/60647</a:t>
            </a:r>
            <a:r>
              <a:rPr lang="zh-CN" altLang="en-US" dirty="0">
                <a:solidFill>
                  <a:schemeClr val="bg1">
                    <a:lumMod val="50000"/>
                  </a:schemeClr>
                </a:solidFill>
              </a:rPr>
              <a:t> </a:t>
            </a:r>
            <a:r>
              <a:rPr lang="en-US" altLang="zh-CN" dirty="0">
                <a:solidFill>
                  <a:schemeClr val="bg1">
                    <a:lumMod val="50000"/>
                  </a:schemeClr>
                </a:solidFill>
              </a:rPr>
              <a:t>Data</a:t>
            </a:r>
            <a:r>
              <a:rPr lang="zh-CN" altLang="en-US" dirty="0">
                <a:solidFill>
                  <a:schemeClr val="bg1">
                    <a:lumMod val="50000"/>
                  </a:schemeClr>
                </a:solidFill>
              </a:rPr>
              <a:t> </a:t>
            </a:r>
            <a:r>
              <a:rPr lang="en-US" altLang="zh-CN" dirty="0">
                <a:solidFill>
                  <a:schemeClr val="bg1">
                    <a:lumMod val="50000"/>
                  </a:schemeClr>
                </a:solidFill>
              </a:rPr>
              <a:t>Science</a:t>
            </a:r>
            <a:r>
              <a:rPr lang="zh-CN" altLang="en-US" dirty="0">
                <a:solidFill>
                  <a:schemeClr val="bg1">
                    <a:lumMod val="50000"/>
                  </a:schemeClr>
                </a:solidFill>
              </a:rPr>
              <a:t> </a:t>
            </a:r>
            <a:r>
              <a:rPr lang="en-US" altLang="zh-CN" dirty="0">
                <a:solidFill>
                  <a:schemeClr val="bg1">
                    <a:lumMod val="50000"/>
                  </a:schemeClr>
                </a:solidFill>
              </a:rPr>
              <a:t>Fall</a:t>
            </a:r>
            <a:r>
              <a:rPr lang="zh-CN" altLang="en-US" dirty="0">
                <a:solidFill>
                  <a:schemeClr val="bg1">
                    <a:lumMod val="50000"/>
                  </a:schemeClr>
                </a:solidFill>
              </a:rPr>
              <a:t> </a:t>
            </a:r>
            <a:r>
              <a:rPr lang="en-US" altLang="zh-CN" dirty="0">
                <a:solidFill>
                  <a:schemeClr val="bg1">
                    <a:lumMod val="50000"/>
                  </a:schemeClr>
                </a:solidFill>
              </a:rPr>
              <a:t>2017</a:t>
            </a:r>
            <a:endParaRPr lang="zh-CN" altLang="en-US" dirty="0">
              <a:solidFill>
                <a:schemeClr val="bg1">
                  <a:lumMod val="50000"/>
                </a:schemeClr>
              </a:solidFill>
            </a:endParaRPr>
          </a:p>
          <a:p>
            <a:pPr algn="l"/>
            <a:r>
              <a:rPr lang="en-US" altLang="zh-CN" dirty="0">
                <a:solidFill>
                  <a:schemeClr val="bg1">
                    <a:lumMod val="50000"/>
                  </a:schemeClr>
                </a:solidFill>
              </a:rPr>
              <a:t>Introduction to Data Mining</a:t>
            </a:r>
          </a:p>
        </p:txBody>
      </p:sp>
      <p:sp>
        <p:nvSpPr>
          <p:cNvPr id="2" name="Title 1"/>
          <p:cNvSpPr>
            <a:spLocks noGrp="1"/>
          </p:cNvSpPr>
          <p:nvPr>
            <p:ph type="ctrTitle"/>
          </p:nvPr>
        </p:nvSpPr>
        <p:spPr>
          <a:xfrm>
            <a:off x="685800" y="2837327"/>
            <a:ext cx="7772400" cy="2268074"/>
          </a:xfrm>
        </p:spPr>
        <p:txBody>
          <a:bodyPr>
            <a:normAutofit/>
          </a:bodyPr>
          <a:lstStyle/>
          <a:p>
            <a:pPr algn="l"/>
            <a:r>
              <a:rPr lang="en-US" altLang="zh-CN" dirty="0" smtClean="0">
                <a:solidFill>
                  <a:srgbClr val="FFFC00"/>
                </a:solidFill>
              </a:rPr>
              <a:t>Chapter 7.</a:t>
            </a:r>
            <a:r>
              <a:rPr lang="zh-CN" altLang="en-US" dirty="0" smtClean="0">
                <a:solidFill>
                  <a:srgbClr val="FFFC00"/>
                </a:solidFill>
              </a:rPr>
              <a:t> </a:t>
            </a:r>
            <a:r>
              <a:rPr lang="en-US" altLang="zh-CN" dirty="0" smtClean="0">
                <a:solidFill>
                  <a:srgbClr val="FFFC00"/>
                </a:solidFill>
              </a:rPr>
              <a:t>Advanced</a:t>
            </a:r>
            <a:r>
              <a:rPr lang="zh-CN" altLang="en-US" dirty="0" smtClean="0">
                <a:solidFill>
                  <a:srgbClr val="FFFC00"/>
                </a:solidFill>
              </a:rPr>
              <a:t> </a:t>
            </a:r>
            <a:r>
              <a:rPr lang="en-US" altLang="zh-CN" dirty="0" smtClean="0">
                <a:solidFill>
                  <a:srgbClr val="FFFC00"/>
                </a:solidFill>
              </a:rPr>
              <a:t>Frequent Pattern Mining:</a:t>
            </a:r>
            <a:r>
              <a:rPr lang="zh-CN" altLang="en-US" dirty="0" smtClean="0">
                <a:solidFill>
                  <a:srgbClr val="FFFC00"/>
                </a:solidFill>
              </a:rPr>
              <a:t> </a:t>
            </a:r>
            <a:r>
              <a:rPr lang="en-US" altLang="zh-CN" dirty="0" smtClean="0">
                <a:solidFill>
                  <a:srgbClr val="FFFC00"/>
                </a:solidFill>
              </a:rPr>
              <a:t>Sequential</a:t>
            </a:r>
            <a:r>
              <a:rPr lang="zh-CN" altLang="en-US" dirty="0" smtClean="0">
                <a:solidFill>
                  <a:srgbClr val="FFFC00"/>
                </a:solidFill>
              </a:rPr>
              <a:t> </a:t>
            </a:r>
            <a:r>
              <a:rPr lang="en-US" altLang="zh-CN" dirty="0" smtClean="0">
                <a:solidFill>
                  <a:srgbClr val="FFFC00"/>
                </a:solidFill>
              </a:rPr>
              <a:t>Patterns</a:t>
            </a:r>
            <a:r>
              <a:rPr lang="zh-CN" altLang="en-US" dirty="0" smtClean="0">
                <a:solidFill>
                  <a:srgbClr val="FFFC00"/>
                </a:solidFill>
              </a:rPr>
              <a:t> </a:t>
            </a:r>
            <a:r>
              <a:rPr lang="en-US" altLang="zh-CN" dirty="0" smtClean="0">
                <a:solidFill>
                  <a:srgbClr val="FFFC00"/>
                </a:solidFill>
              </a:rPr>
              <a:t>and</a:t>
            </a:r>
            <a:r>
              <a:rPr lang="zh-CN" altLang="en-US" dirty="0" smtClean="0">
                <a:solidFill>
                  <a:srgbClr val="FFFC00"/>
                </a:solidFill>
              </a:rPr>
              <a:t> </a:t>
            </a:r>
            <a:r>
              <a:rPr lang="en-US" altLang="zh-CN" dirty="0" smtClean="0">
                <a:solidFill>
                  <a:srgbClr val="FFFC00"/>
                </a:solidFill>
              </a:rPr>
              <a:t>Graph</a:t>
            </a:r>
            <a:r>
              <a:rPr lang="zh-CN" altLang="en-US" dirty="0" smtClean="0">
                <a:solidFill>
                  <a:srgbClr val="FFFC00"/>
                </a:solidFill>
              </a:rPr>
              <a:t> </a:t>
            </a:r>
            <a:r>
              <a:rPr lang="en-US" altLang="zh-CN" dirty="0" smtClean="0">
                <a:solidFill>
                  <a:srgbClr val="FFFC00"/>
                </a:solidFill>
              </a:rPr>
              <a:t>Patterns</a:t>
            </a:r>
            <a:endParaRPr lang="en-US" dirty="0">
              <a:solidFill>
                <a:srgbClr val="FFFC00"/>
              </a:solidFill>
            </a:endParaRPr>
          </a:p>
        </p:txBody>
      </p:sp>
      <p:sp>
        <p:nvSpPr>
          <p:cNvPr id="7" name="Subtitle 2"/>
          <p:cNvSpPr txBox="1">
            <a:spLocks/>
          </p:cNvSpPr>
          <p:nvPr/>
        </p:nvSpPr>
        <p:spPr>
          <a:xfrm>
            <a:off x="685800" y="4739317"/>
            <a:ext cx="8110368" cy="1220643"/>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endParaRPr lang="en-US" sz="2800" dirty="0" smtClean="0">
              <a:solidFill>
                <a:schemeClr val="tx1">
                  <a:lumMod val="50000"/>
                  <a:lumOff val="50000"/>
                </a:schemeClr>
              </a:solidFill>
            </a:endParaRPr>
          </a:p>
        </p:txBody>
      </p:sp>
    </p:spTree>
    <p:extLst>
      <p:ext uri="{BB962C8B-B14F-4D97-AF65-F5344CB8AC3E}">
        <p14:creationId xmlns:p14="http://schemas.microsoft.com/office/powerpoint/2010/main" val="383472959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GSP Mining and Pruning</a:t>
            </a:r>
            <a:endParaRPr lang="en-US" dirty="0"/>
          </a:p>
        </p:txBody>
      </p:sp>
      <p:sp>
        <p:nvSpPr>
          <p:cNvPr id="3" name="Content Placeholder 2"/>
          <p:cNvSpPr>
            <a:spLocks noGrp="1"/>
          </p:cNvSpPr>
          <p:nvPr>
            <p:ph idx="1"/>
          </p:nvPr>
        </p:nvSpPr>
        <p:spPr/>
        <p:txBody>
          <a:bodyPr/>
          <a:lstStyle/>
          <a:p>
            <a:pPr>
              <a:spcBef>
                <a:spcPts val="300"/>
              </a:spcBef>
            </a:pPr>
            <a:r>
              <a:rPr lang="en-US" altLang="en-US" sz="2400" dirty="0">
                <a:solidFill>
                  <a:srgbClr val="000000"/>
                </a:solidFill>
              </a:rPr>
              <a:t>Repeat (for each level (i.e., length-k))</a:t>
            </a:r>
          </a:p>
          <a:p>
            <a:pPr lvl="1">
              <a:spcBef>
                <a:spcPts val="300"/>
              </a:spcBef>
            </a:pPr>
            <a:r>
              <a:rPr lang="en-US" altLang="en-US" sz="2400" dirty="0">
                <a:solidFill>
                  <a:srgbClr val="000000"/>
                </a:solidFill>
              </a:rPr>
              <a:t>Scan DB to find length-k frequent sequences</a:t>
            </a:r>
          </a:p>
          <a:p>
            <a:pPr lvl="1">
              <a:spcBef>
                <a:spcPts val="300"/>
              </a:spcBef>
            </a:pPr>
            <a:r>
              <a:rPr lang="en-US" altLang="en-US" sz="2400" dirty="0">
                <a:solidFill>
                  <a:srgbClr val="000000"/>
                </a:solidFill>
              </a:rPr>
              <a:t>Generate length-(k+1) candidate sequences from length-k frequent sequences using </a:t>
            </a:r>
            <a:r>
              <a:rPr lang="en-US" altLang="en-US" sz="2400" dirty="0" err="1">
                <a:solidFill>
                  <a:srgbClr val="000000"/>
                </a:solidFill>
              </a:rPr>
              <a:t>Apriori</a:t>
            </a:r>
            <a:r>
              <a:rPr lang="en-US" altLang="en-US" sz="2400" dirty="0">
                <a:solidFill>
                  <a:srgbClr val="000000"/>
                </a:solidFill>
              </a:rPr>
              <a:t> </a:t>
            </a:r>
          </a:p>
          <a:p>
            <a:pPr lvl="1">
              <a:spcBef>
                <a:spcPts val="300"/>
              </a:spcBef>
            </a:pPr>
            <a:r>
              <a:rPr lang="en-US" altLang="en-US" sz="2400" dirty="0">
                <a:solidFill>
                  <a:srgbClr val="000000"/>
                </a:solidFill>
              </a:rPr>
              <a:t>set k = k+1</a:t>
            </a:r>
          </a:p>
          <a:p>
            <a:pPr>
              <a:spcBef>
                <a:spcPts val="300"/>
              </a:spcBef>
            </a:pPr>
            <a:r>
              <a:rPr lang="en-US" altLang="en-US" sz="2400" dirty="0">
                <a:solidFill>
                  <a:srgbClr val="000000"/>
                </a:solidFill>
              </a:rPr>
              <a:t>Until no frequent sequence or no candidate can be </a:t>
            </a:r>
            <a:r>
              <a:rPr lang="en-US" altLang="en-US" sz="2400" dirty="0" smtClean="0">
                <a:solidFill>
                  <a:srgbClr val="000000"/>
                </a:solidFill>
              </a:rPr>
              <a:t>found</a:t>
            </a:r>
            <a:endParaRPr lang="en-US" altLang="en-US" sz="2400" dirty="0">
              <a:solidFill>
                <a:srgbClr val="000000"/>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10</a:t>
            </a:fld>
            <a:endParaRPr lang="en-US"/>
          </a:p>
        </p:txBody>
      </p:sp>
    </p:spTree>
    <p:extLst>
      <p:ext uri="{BB962C8B-B14F-4D97-AF65-F5344CB8AC3E}">
        <p14:creationId xmlns:p14="http://schemas.microsoft.com/office/powerpoint/2010/main" val="638901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mtClean="0"/>
              <a:t>Sequential Pattern Mining in Vertical Data Format: The SPADE Algorithm</a:t>
            </a:r>
            <a:endParaRPr lang="en-US" dirty="0"/>
          </a:p>
        </p:txBody>
      </p:sp>
      <p:sp>
        <p:nvSpPr>
          <p:cNvPr id="3" name="Content Placeholder 2"/>
          <p:cNvSpPr>
            <a:spLocks noGrp="1"/>
          </p:cNvSpPr>
          <p:nvPr>
            <p:ph idx="1"/>
          </p:nvPr>
        </p:nvSpPr>
        <p:spPr/>
        <p:txBody>
          <a:bodyPr>
            <a:normAutofit/>
          </a:bodyPr>
          <a:lstStyle/>
          <a:p>
            <a:r>
              <a:rPr lang="en-US" altLang="en-US" sz="2000" dirty="0" smtClean="0"/>
              <a:t>A sequence database is mapped to: &lt;SID, EID&gt;</a:t>
            </a:r>
          </a:p>
          <a:p>
            <a:r>
              <a:rPr lang="en-US" altLang="en-US" sz="2000" dirty="0" smtClean="0"/>
              <a:t>Grow the subsequences (patterns) one item at a time by </a:t>
            </a:r>
            <a:r>
              <a:rPr lang="en-US" altLang="en-US" sz="2000" dirty="0" err="1" smtClean="0"/>
              <a:t>Apriori</a:t>
            </a:r>
            <a:r>
              <a:rPr lang="en-US" altLang="en-US" sz="2000" dirty="0" smtClean="0"/>
              <a:t> candidate generation</a:t>
            </a:r>
          </a:p>
        </p:txBody>
      </p:sp>
      <p:sp>
        <p:nvSpPr>
          <p:cNvPr id="4" name="Slide Number Placeholder 3"/>
          <p:cNvSpPr>
            <a:spLocks noGrp="1"/>
          </p:cNvSpPr>
          <p:nvPr>
            <p:ph type="sldNum" sz="quarter" idx="12"/>
          </p:nvPr>
        </p:nvSpPr>
        <p:spPr/>
        <p:txBody>
          <a:bodyPr/>
          <a:lstStyle/>
          <a:p>
            <a:fld id="{18A68613-FF0B-4246-B613-8295211CFAFA}" type="slidenum">
              <a:rPr lang="en-US" smtClean="0"/>
              <a:pPr/>
              <a:t>11</a:t>
            </a:fld>
            <a:endParaRPr lang="en-US"/>
          </a:p>
        </p:txBody>
      </p:sp>
      <p:graphicFrame>
        <p:nvGraphicFramePr>
          <p:cNvPr id="11" name="Table 10"/>
          <p:cNvGraphicFramePr>
            <a:graphicFrameLocks noGrp="1"/>
          </p:cNvGraphicFramePr>
          <p:nvPr>
            <p:extLst>
              <p:ext uri="{D42A27DB-BD31-4B8C-83A1-F6EECF244321}">
                <p14:modId xmlns:p14="http://schemas.microsoft.com/office/powerpoint/2010/main" val="1244810599"/>
              </p:ext>
            </p:extLst>
          </p:nvPr>
        </p:nvGraphicFramePr>
        <p:xfrm>
          <a:off x="137566" y="3011470"/>
          <a:ext cx="2475069" cy="1676400"/>
        </p:xfrm>
        <a:graphic>
          <a:graphicData uri="http://schemas.openxmlformats.org/drawingml/2006/table">
            <a:tbl>
              <a:tblPr firstRow="1" bandRow="1">
                <a:tableStyleId>{7DF18680-E054-41AD-8BC1-D1AEF772440D}</a:tableStyleId>
              </a:tblPr>
              <a:tblGrid>
                <a:gridCol w="572487"/>
                <a:gridCol w="1902582"/>
              </a:tblGrid>
              <a:tr h="3200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cap="none" normalizeH="0" baseline="0" dirty="0" smtClean="0">
                          <a:ln>
                            <a:noFill/>
                          </a:ln>
                          <a:solidFill>
                            <a:schemeClr val="tx1"/>
                          </a:solidFill>
                          <a:effectLst/>
                          <a:latin typeface="Corbel" charset="0"/>
                          <a:ea typeface="Corbel" charset="0"/>
                          <a:cs typeface="Corbel"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tx1"/>
                          </a:solidFill>
                          <a:effectLst/>
                          <a:latin typeface="Corbel" charset="0"/>
                          <a:ea typeface="Corbel" charset="0"/>
                          <a:cs typeface="Corbel" charset="0"/>
                        </a:rPr>
                        <a:t>Sequence</a:t>
                      </a:r>
                    </a:p>
                  </a:txBody>
                  <a:tcPr marL="121920" marR="121920"/>
                </a:tc>
              </a:tr>
              <a:tr h="320040">
                <a:tc>
                  <a:txBody>
                    <a:bodyPr/>
                    <a:lstStyle/>
                    <a:p>
                      <a:r>
                        <a:rPr lang="en-US" sz="1600" dirty="0" smtClean="0">
                          <a:latin typeface="Corbel" charset="0"/>
                          <a:ea typeface="Corbel" charset="0"/>
                          <a:cs typeface="Corbel" charset="0"/>
                        </a:rPr>
                        <a:t>1</a:t>
                      </a:r>
                      <a:endParaRPr lang="en-US" sz="160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tx1"/>
                          </a:solidFill>
                          <a:effectLst/>
                          <a:latin typeface="Corbel" charset="0"/>
                          <a:ea typeface="Corbel" charset="0"/>
                          <a:cs typeface="Corbel" charset="0"/>
                        </a:rPr>
                        <a:t>&lt;a(</a:t>
                      </a:r>
                      <a:r>
                        <a:rPr kumimoji="0" lang="en-US" sz="1600" b="0" i="0" u="sng" strike="noStrike" cap="none" normalizeH="0" baseline="0" dirty="0" err="1" smtClean="0">
                          <a:ln>
                            <a:noFill/>
                          </a:ln>
                          <a:solidFill>
                            <a:schemeClr val="tx1"/>
                          </a:solidFill>
                          <a:effectLst/>
                          <a:latin typeface="Corbel" charset="0"/>
                          <a:ea typeface="Corbel" charset="0"/>
                          <a:cs typeface="Corbel" charset="0"/>
                        </a:rPr>
                        <a:t>ab</a:t>
                      </a:r>
                      <a:r>
                        <a:rPr kumimoji="0" lang="en-US" sz="1600" b="0" i="0" u="none" strike="noStrike" cap="none" normalizeH="0" baseline="0" dirty="0" err="1" smtClean="0">
                          <a:ln>
                            <a:noFill/>
                          </a:ln>
                          <a:solidFill>
                            <a:schemeClr val="tx1"/>
                          </a:solidFill>
                          <a:effectLst/>
                          <a:latin typeface="Corbel" charset="0"/>
                          <a:ea typeface="Corbel" charset="0"/>
                          <a:cs typeface="Corbel" charset="0"/>
                        </a:rPr>
                        <a:t>c</a:t>
                      </a:r>
                      <a:r>
                        <a:rPr kumimoji="0" lang="en-US" sz="1600" b="0" i="0" u="none" strike="noStrike" cap="none" normalizeH="0" baseline="0" dirty="0" smtClean="0">
                          <a:ln>
                            <a:noFill/>
                          </a:ln>
                          <a:solidFill>
                            <a:schemeClr val="tx1"/>
                          </a:solidFill>
                          <a:effectLst/>
                          <a:latin typeface="Corbel" charset="0"/>
                          <a:ea typeface="Corbel" charset="0"/>
                          <a:cs typeface="Corbel" charset="0"/>
                        </a:rPr>
                        <a:t>)(a</a:t>
                      </a:r>
                      <a:r>
                        <a:rPr kumimoji="0" lang="en-US" sz="1600" b="0" i="0" u="sng" strike="noStrike" cap="none" normalizeH="0" baseline="0" dirty="0" smtClean="0">
                          <a:ln>
                            <a:noFill/>
                          </a:ln>
                          <a:solidFill>
                            <a:schemeClr val="tx1"/>
                          </a:solidFill>
                          <a:effectLst/>
                          <a:latin typeface="Corbel" charset="0"/>
                          <a:ea typeface="Corbel" charset="0"/>
                          <a:cs typeface="Corbel" charset="0"/>
                        </a:rPr>
                        <a:t>c</a:t>
                      </a:r>
                      <a:r>
                        <a:rPr kumimoji="0" lang="en-US" sz="1600" b="0" i="0" u="none" strike="noStrike" cap="none" normalizeH="0" baseline="0" dirty="0" smtClean="0">
                          <a:ln>
                            <a:noFill/>
                          </a:ln>
                          <a:solidFill>
                            <a:schemeClr val="tx1"/>
                          </a:solidFill>
                          <a:effectLst/>
                          <a:latin typeface="Corbel" charset="0"/>
                          <a:ea typeface="Corbel" charset="0"/>
                          <a:cs typeface="Corbel" charset="0"/>
                        </a:rPr>
                        <a:t>)d(</a:t>
                      </a:r>
                      <a:r>
                        <a:rPr kumimoji="0" lang="en-US" sz="1600" b="0" i="0" u="none" strike="noStrike" cap="none" normalizeH="0" baseline="0" dirty="0" err="1" smtClean="0">
                          <a:ln>
                            <a:noFill/>
                          </a:ln>
                          <a:solidFill>
                            <a:schemeClr val="tx1"/>
                          </a:solidFill>
                          <a:effectLst/>
                          <a:latin typeface="Corbel" charset="0"/>
                          <a:ea typeface="Corbel" charset="0"/>
                          <a:cs typeface="Corbel" charset="0"/>
                        </a:rPr>
                        <a:t>cf</a:t>
                      </a:r>
                      <a:r>
                        <a:rPr kumimoji="0" lang="en-US" sz="16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a:tc>
              </a:tr>
              <a:tr h="320040">
                <a:tc>
                  <a:txBody>
                    <a:bodyPr/>
                    <a:lstStyle/>
                    <a:p>
                      <a:r>
                        <a:rPr lang="en-US" sz="1600" dirty="0" smtClean="0">
                          <a:latin typeface="Corbel" charset="0"/>
                          <a:ea typeface="Corbel" charset="0"/>
                          <a:cs typeface="Corbel" charset="0"/>
                        </a:rPr>
                        <a:t>2</a:t>
                      </a:r>
                      <a:endParaRPr lang="en-US" sz="160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tx1"/>
                          </a:solidFill>
                          <a:effectLst/>
                          <a:latin typeface="Corbel" charset="0"/>
                          <a:ea typeface="Corbel" charset="0"/>
                          <a:cs typeface="Corbel" charset="0"/>
                        </a:rPr>
                        <a:t>&lt;(ad)c(</a:t>
                      </a:r>
                      <a:r>
                        <a:rPr kumimoji="0" lang="en-US" sz="1600" b="0" i="0" u="none" strike="noStrike" cap="none" normalizeH="0" baseline="0" dirty="0" err="1" smtClean="0">
                          <a:ln>
                            <a:noFill/>
                          </a:ln>
                          <a:solidFill>
                            <a:schemeClr val="tx1"/>
                          </a:solidFill>
                          <a:effectLst/>
                          <a:latin typeface="Corbel" charset="0"/>
                          <a:ea typeface="Corbel" charset="0"/>
                          <a:cs typeface="Corbel" charset="0"/>
                        </a:rPr>
                        <a:t>bc</a:t>
                      </a:r>
                      <a:r>
                        <a:rPr kumimoji="0" lang="en-US" sz="1600" b="0" i="0" u="none" strike="noStrike" cap="none" normalizeH="0" baseline="0" dirty="0" smtClean="0">
                          <a:ln>
                            <a:noFill/>
                          </a:ln>
                          <a:solidFill>
                            <a:schemeClr val="tx1"/>
                          </a:solidFill>
                          <a:effectLst/>
                          <a:latin typeface="Corbel" charset="0"/>
                          <a:ea typeface="Corbel" charset="0"/>
                          <a:cs typeface="Corbel" charset="0"/>
                        </a:rPr>
                        <a:t>)(ae)&gt;</a:t>
                      </a:r>
                    </a:p>
                  </a:txBody>
                  <a:tcPr marL="121920" marR="121920"/>
                </a:tc>
              </a:tr>
              <a:tr h="320040">
                <a:tc>
                  <a:txBody>
                    <a:bodyPr/>
                    <a:lstStyle/>
                    <a:p>
                      <a:r>
                        <a:rPr lang="en-US" sz="1600" dirty="0" smtClean="0">
                          <a:latin typeface="Corbel" charset="0"/>
                          <a:ea typeface="Corbel" charset="0"/>
                          <a:cs typeface="Corbel" charset="0"/>
                        </a:rPr>
                        <a:t>3</a:t>
                      </a:r>
                      <a:endParaRPr lang="en-US" sz="160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tx1"/>
                          </a:solidFill>
                          <a:effectLst/>
                          <a:latin typeface="Corbel" charset="0"/>
                          <a:ea typeface="Corbel" charset="0"/>
                          <a:cs typeface="Corbel" charset="0"/>
                        </a:rPr>
                        <a:t>&lt;(</a:t>
                      </a:r>
                      <a:r>
                        <a:rPr kumimoji="0" lang="en-US" sz="1600" b="0" i="0" u="none" strike="noStrike" cap="none" normalizeH="0" baseline="0" dirty="0" err="1" smtClean="0">
                          <a:ln>
                            <a:noFill/>
                          </a:ln>
                          <a:solidFill>
                            <a:schemeClr val="tx1"/>
                          </a:solidFill>
                          <a:effectLst/>
                          <a:latin typeface="Corbel" charset="0"/>
                          <a:ea typeface="Corbel" charset="0"/>
                          <a:cs typeface="Corbel" charset="0"/>
                        </a:rPr>
                        <a:t>ef</a:t>
                      </a:r>
                      <a:r>
                        <a:rPr kumimoji="0" lang="en-US" sz="1600" b="0" i="0" u="none" strike="noStrike" cap="none" normalizeH="0" baseline="0" dirty="0" smtClean="0">
                          <a:ln>
                            <a:noFill/>
                          </a:ln>
                          <a:solidFill>
                            <a:schemeClr val="tx1"/>
                          </a:solidFill>
                          <a:effectLst/>
                          <a:latin typeface="Corbel" charset="0"/>
                          <a:ea typeface="Corbel" charset="0"/>
                          <a:cs typeface="Corbel" charset="0"/>
                        </a:rPr>
                        <a:t>)(</a:t>
                      </a:r>
                      <a:r>
                        <a:rPr kumimoji="0" lang="en-US" sz="1600" b="0" i="0" u="sng" strike="noStrike" cap="none" normalizeH="0" baseline="0" dirty="0" smtClean="0">
                          <a:ln>
                            <a:noFill/>
                          </a:ln>
                          <a:solidFill>
                            <a:schemeClr val="tx1"/>
                          </a:solidFill>
                          <a:effectLst/>
                          <a:latin typeface="Corbel" charset="0"/>
                          <a:ea typeface="Corbel" charset="0"/>
                          <a:cs typeface="Corbel" charset="0"/>
                        </a:rPr>
                        <a:t>ab</a:t>
                      </a:r>
                      <a:r>
                        <a:rPr kumimoji="0" lang="en-US" sz="1600" b="0" i="0" u="none" strike="noStrike" cap="none" normalizeH="0" baseline="0" dirty="0" smtClean="0">
                          <a:ln>
                            <a:noFill/>
                          </a:ln>
                          <a:solidFill>
                            <a:schemeClr val="tx1"/>
                          </a:solidFill>
                          <a:effectLst/>
                          <a:latin typeface="Corbel" charset="0"/>
                          <a:ea typeface="Corbel" charset="0"/>
                          <a:cs typeface="Corbel" charset="0"/>
                        </a:rPr>
                        <a:t>)(</a:t>
                      </a:r>
                      <a:r>
                        <a:rPr kumimoji="0" lang="en-US" sz="1600" b="0" i="0" u="none" strike="noStrike" cap="none" normalizeH="0" baseline="0" dirty="0" err="1" smtClean="0">
                          <a:ln>
                            <a:noFill/>
                          </a:ln>
                          <a:solidFill>
                            <a:schemeClr val="tx1"/>
                          </a:solidFill>
                          <a:effectLst/>
                          <a:latin typeface="Corbel" charset="0"/>
                          <a:ea typeface="Corbel" charset="0"/>
                          <a:cs typeface="Corbel" charset="0"/>
                        </a:rPr>
                        <a:t>df</a:t>
                      </a:r>
                      <a:r>
                        <a:rPr kumimoji="0" lang="en-US" sz="1600" b="0" i="0" u="none" strike="noStrike" cap="none" normalizeH="0" baseline="0" dirty="0" smtClean="0">
                          <a:ln>
                            <a:noFill/>
                          </a:ln>
                          <a:solidFill>
                            <a:schemeClr val="tx1"/>
                          </a:solidFill>
                          <a:effectLst/>
                          <a:latin typeface="Corbel" charset="0"/>
                          <a:ea typeface="Corbel" charset="0"/>
                          <a:cs typeface="Corbel" charset="0"/>
                        </a:rPr>
                        <a:t>)</a:t>
                      </a:r>
                      <a:r>
                        <a:rPr kumimoji="0" lang="en-US" sz="1600" b="0" i="0" u="sng" strike="noStrike" cap="none" normalizeH="0" baseline="0" dirty="0" err="1" smtClean="0">
                          <a:ln>
                            <a:noFill/>
                          </a:ln>
                          <a:solidFill>
                            <a:schemeClr val="tx1"/>
                          </a:solidFill>
                          <a:effectLst/>
                          <a:latin typeface="Corbel" charset="0"/>
                          <a:ea typeface="Corbel" charset="0"/>
                          <a:cs typeface="Corbel" charset="0"/>
                        </a:rPr>
                        <a:t>c</a:t>
                      </a:r>
                      <a:r>
                        <a:rPr kumimoji="0" lang="en-US" sz="1600" b="0" i="0" u="none" strike="noStrike" cap="none" normalizeH="0" baseline="0" dirty="0" err="1" smtClean="0">
                          <a:ln>
                            <a:noFill/>
                          </a:ln>
                          <a:solidFill>
                            <a:schemeClr val="tx1"/>
                          </a:solidFill>
                          <a:effectLst/>
                          <a:latin typeface="Corbel" charset="0"/>
                          <a:ea typeface="Corbel" charset="0"/>
                          <a:cs typeface="Corbel" charset="0"/>
                        </a:rPr>
                        <a:t>b</a:t>
                      </a:r>
                      <a:r>
                        <a:rPr kumimoji="0" lang="en-US" sz="16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a:tc>
              </a:tr>
              <a:tr h="320040">
                <a:tc>
                  <a:txBody>
                    <a:bodyPr/>
                    <a:lstStyle/>
                    <a:p>
                      <a:r>
                        <a:rPr lang="en-US" sz="1600" dirty="0" smtClean="0">
                          <a:latin typeface="Corbel" charset="0"/>
                          <a:ea typeface="Corbel" charset="0"/>
                          <a:cs typeface="Corbel" charset="0"/>
                        </a:rPr>
                        <a:t>4</a:t>
                      </a:r>
                      <a:endParaRPr lang="en-US" sz="160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tx1"/>
                          </a:solidFill>
                          <a:effectLst/>
                          <a:latin typeface="Corbel" charset="0"/>
                          <a:ea typeface="Corbel" charset="0"/>
                          <a:cs typeface="Corbel" charset="0"/>
                        </a:rPr>
                        <a:t>&lt;</a:t>
                      </a:r>
                      <a:r>
                        <a:rPr kumimoji="0" lang="en-US" sz="1600" b="0" i="0" u="none" strike="noStrike" cap="none" normalizeH="0" baseline="0" dirty="0" err="1" smtClean="0">
                          <a:ln>
                            <a:noFill/>
                          </a:ln>
                          <a:solidFill>
                            <a:schemeClr val="tx1"/>
                          </a:solidFill>
                          <a:effectLst/>
                          <a:latin typeface="Corbel" charset="0"/>
                          <a:ea typeface="Corbel" charset="0"/>
                          <a:cs typeface="Corbel" charset="0"/>
                        </a:rPr>
                        <a:t>eg</a:t>
                      </a:r>
                      <a:r>
                        <a:rPr kumimoji="0" lang="en-US" sz="1600" b="0" i="0" u="none" strike="noStrike" cap="none" normalizeH="0" baseline="0" dirty="0" smtClean="0">
                          <a:ln>
                            <a:noFill/>
                          </a:ln>
                          <a:solidFill>
                            <a:schemeClr val="tx1"/>
                          </a:solidFill>
                          <a:effectLst/>
                          <a:latin typeface="Corbel" charset="0"/>
                          <a:ea typeface="Corbel" charset="0"/>
                          <a:cs typeface="Corbel" charset="0"/>
                        </a:rPr>
                        <a:t>(</a:t>
                      </a:r>
                      <a:r>
                        <a:rPr kumimoji="0" lang="en-US" sz="1600" b="0" i="0" u="none" strike="noStrike" cap="none" normalizeH="0" baseline="0" dirty="0" err="1" smtClean="0">
                          <a:ln>
                            <a:noFill/>
                          </a:ln>
                          <a:solidFill>
                            <a:schemeClr val="tx1"/>
                          </a:solidFill>
                          <a:effectLst/>
                          <a:latin typeface="Corbel" charset="0"/>
                          <a:ea typeface="Corbel" charset="0"/>
                          <a:cs typeface="Corbel" charset="0"/>
                        </a:rPr>
                        <a:t>af</a:t>
                      </a:r>
                      <a:r>
                        <a:rPr kumimoji="0" lang="en-US" sz="1600" b="0" i="0" u="none" strike="noStrike" cap="none" normalizeH="0" baseline="0" dirty="0" smtClean="0">
                          <a:ln>
                            <a:noFill/>
                          </a:ln>
                          <a:solidFill>
                            <a:schemeClr val="tx1"/>
                          </a:solidFill>
                          <a:effectLst/>
                          <a:latin typeface="Corbel" charset="0"/>
                          <a:ea typeface="Corbel" charset="0"/>
                          <a:cs typeface="Corbel" charset="0"/>
                        </a:rPr>
                        <a:t>)</a:t>
                      </a:r>
                      <a:r>
                        <a:rPr kumimoji="0" lang="en-US" sz="1600" b="0" i="0" u="none" strike="noStrike" cap="none" normalizeH="0" baseline="0" dirty="0" err="1" smtClean="0">
                          <a:ln>
                            <a:noFill/>
                          </a:ln>
                          <a:solidFill>
                            <a:schemeClr val="tx1"/>
                          </a:solidFill>
                          <a:effectLst/>
                          <a:latin typeface="Corbel" charset="0"/>
                          <a:ea typeface="Corbel" charset="0"/>
                          <a:cs typeface="Corbel" charset="0"/>
                        </a:rPr>
                        <a:t>cbc</a:t>
                      </a:r>
                      <a:r>
                        <a:rPr kumimoji="0" lang="en-US" sz="16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a:tc>
              </a:tr>
            </a:tbl>
          </a:graphicData>
        </a:graphic>
      </p:graphicFrame>
      <p:sp>
        <p:nvSpPr>
          <p:cNvPr id="12" name="TextBox 1"/>
          <p:cNvSpPr txBox="1">
            <a:spLocks noChangeArrowheads="1"/>
          </p:cNvSpPr>
          <p:nvPr/>
        </p:nvSpPr>
        <p:spPr bwMode="auto">
          <a:xfrm>
            <a:off x="137566" y="5307306"/>
            <a:ext cx="3008861" cy="1052596"/>
          </a:xfrm>
          <a:prstGeom prst="rect">
            <a:avLst/>
          </a:prstGeom>
          <a:solidFill>
            <a:srgbClr val="F0CDBC"/>
          </a:solidFill>
          <a:ln>
            <a:noFill/>
          </a:ln>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lnSpc>
                <a:spcPct val="130000"/>
              </a:lnSpc>
              <a:spcBef>
                <a:spcPct val="0"/>
              </a:spcBef>
              <a:buClrTx/>
              <a:buSzTx/>
              <a:buFontTx/>
              <a:buNone/>
            </a:pPr>
            <a:r>
              <a:rPr lang="en-US" altLang="en-US" sz="1600" dirty="0">
                <a:solidFill>
                  <a:srgbClr val="000000"/>
                </a:solidFill>
                <a:latin typeface="Corbel" charset="0"/>
                <a:ea typeface="Corbel" charset="0"/>
                <a:cs typeface="Corbel" charset="0"/>
              </a:rPr>
              <a:t>Ref: SPADE (</a:t>
            </a:r>
            <a:r>
              <a:rPr lang="en-US" altLang="en-US" sz="1600" u="sng" dirty="0">
                <a:solidFill>
                  <a:srgbClr val="000000"/>
                </a:solidFill>
                <a:latin typeface="Corbel" charset="0"/>
                <a:ea typeface="Corbel" charset="0"/>
                <a:cs typeface="Corbel" charset="0"/>
              </a:rPr>
              <a:t>S</a:t>
            </a:r>
            <a:r>
              <a:rPr lang="en-US" altLang="en-US" sz="1600" dirty="0">
                <a:solidFill>
                  <a:srgbClr val="000000"/>
                </a:solidFill>
                <a:latin typeface="Corbel" charset="0"/>
                <a:ea typeface="Corbel" charset="0"/>
                <a:cs typeface="Corbel" charset="0"/>
              </a:rPr>
              <a:t>equential </a:t>
            </a:r>
            <a:r>
              <a:rPr lang="en-US" altLang="en-US" sz="1600" u="sng" dirty="0" err="1">
                <a:solidFill>
                  <a:srgbClr val="000000"/>
                </a:solidFill>
                <a:latin typeface="Corbel" charset="0"/>
                <a:ea typeface="Corbel" charset="0"/>
                <a:cs typeface="Corbel" charset="0"/>
              </a:rPr>
              <a:t>PA</a:t>
            </a:r>
            <a:r>
              <a:rPr lang="en-US" altLang="en-US" sz="1600" dirty="0" err="1">
                <a:solidFill>
                  <a:srgbClr val="000000"/>
                </a:solidFill>
                <a:latin typeface="Corbel" charset="0"/>
                <a:ea typeface="Corbel" charset="0"/>
                <a:cs typeface="Corbel" charset="0"/>
              </a:rPr>
              <a:t>ttern</a:t>
            </a:r>
            <a:r>
              <a:rPr lang="en-US" altLang="en-US" sz="1600" dirty="0">
                <a:solidFill>
                  <a:srgbClr val="000000"/>
                </a:solidFill>
                <a:latin typeface="Corbel" charset="0"/>
                <a:ea typeface="Corbel" charset="0"/>
                <a:cs typeface="Corbel" charset="0"/>
              </a:rPr>
              <a:t> </a:t>
            </a:r>
            <a:r>
              <a:rPr lang="en-US" altLang="en-US" sz="1600" u="sng" dirty="0">
                <a:solidFill>
                  <a:srgbClr val="000000"/>
                </a:solidFill>
                <a:latin typeface="Corbel" charset="0"/>
                <a:ea typeface="Corbel" charset="0"/>
                <a:cs typeface="Corbel" charset="0"/>
              </a:rPr>
              <a:t>D</a:t>
            </a:r>
            <a:r>
              <a:rPr lang="en-US" altLang="en-US" sz="1600" dirty="0">
                <a:solidFill>
                  <a:srgbClr val="000000"/>
                </a:solidFill>
                <a:latin typeface="Corbel" charset="0"/>
                <a:ea typeface="Corbel" charset="0"/>
                <a:cs typeface="Corbel" charset="0"/>
              </a:rPr>
              <a:t>iscovery using </a:t>
            </a:r>
            <a:r>
              <a:rPr lang="en-US" altLang="en-US" sz="1600" u="sng" dirty="0">
                <a:solidFill>
                  <a:srgbClr val="000000"/>
                </a:solidFill>
                <a:latin typeface="Corbel" charset="0"/>
                <a:ea typeface="Corbel" charset="0"/>
                <a:cs typeface="Corbel" charset="0"/>
              </a:rPr>
              <a:t>E</a:t>
            </a:r>
            <a:r>
              <a:rPr lang="en-US" altLang="en-US" sz="1600" dirty="0">
                <a:solidFill>
                  <a:srgbClr val="000000"/>
                </a:solidFill>
                <a:latin typeface="Corbel" charset="0"/>
                <a:ea typeface="Corbel" charset="0"/>
                <a:cs typeface="Corbel" charset="0"/>
              </a:rPr>
              <a:t>quivalent Class) [M. </a:t>
            </a:r>
            <a:r>
              <a:rPr lang="en-US" altLang="en-US" sz="1600" dirty="0" err="1">
                <a:solidFill>
                  <a:srgbClr val="000000"/>
                </a:solidFill>
                <a:latin typeface="Corbel" charset="0"/>
                <a:ea typeface="Corbel" charset="0"/>
                <a:cs typeface="Corbel" charset="0"/>
              </a:rPr>
              <a:t>Zaki</a:t>
            </a:r>
            <a:r>
              <a:rPr lang="en-US" altLang="en-US" sz="1600" dirty="0">
                <a:solidFill>
                  <a:srgbClr val="000000"/>
                </a:solidFill>
                <a:latin typeface="Corbel" charset="0"/>
                <a:ea typeface="Corbel" charset="0"/>
                <a:cs typeface="Corbel" charset="0"/>
              </a:rPr>
              <a:t> 2001]</a:t>
            </a:r>
          </a:p>
        </p:txBody>
      </p:sp>
      <p:sp>
        <p:nvSpPr>
          <p:cNvPr id="13" name="TextBox 12"/>
          <p:cNvSpPr txBox="1"/>
          <p:nvPr/>
        </p:nvSpPr>
        <p:spPr>
          <a:xfrm>
            <a:off x="137566" y="4703680"/>
            <a:ext cx="1828800" cy="369887"/>
          </a:xfrm>
          <a:prstGeom prst="rect">
            <a:avLst/>
          </a:prstGeom>
          <a:solidFill>
            <a:schemeClr val="accent1">
              <a:lumMod val="40000"/>
              <a:lumOff val="60000"/>
            </a:schemeClr>
          </a:solidFill>
        </p:spPr>
        <p:txBody>
          <a:bodyPr>
            <a:spAutoFit/>
          </a:bodyPr>
          <a:lstStyle/>
          <a:p>
            <a:pPr algn="ctr" defTabSz="457189">
              <a:defRPr/>
            </a:pPr>
            <a:r>
              <a:rPr lang="en-US" sz="1800" i="1" dirty="0" err="1">
                <a:solidFill>
                  <a:srgbClr val="000000"/>
                </a:solidFill>
                <a:latin typeface="Corbel" charset="0"/>
                <a:ea typeface="Corbel" charset="0"/>
                <a:cs typeface="Corbel" charset="0"/>
              </a:rPr>
              <a:t>min_sup</a:t>
            </a:r>
            <a:r>
              <a:rPr lang="en-US" sz="1800" i="1" dirty="0">
                <a:solidFill>
                  <a:srgbClr val="000000"/>
                </a:solidFill>
                <a:latin typeface="Corbel" charset="0"/>
                <a:ea typeface="Corbel" charset="0"/>
                <a:cs typeface="Corbel" charset="0"/>
              </a:rPr>
              <a:t> </a:t>
            </a:r>
            <a:r>
              <a:rPr lang="en-US" sz="1800" dirty="0">
                <a:solidFill>
                  <a:srgbClr val="000000"/>
                </a:solidFill>
                <a:latin typeface="Corbel" charset="0"/>
                <a:ea typeface="Corbel" charset="0"/>
                <a:cs typeface="Corbel" charset="0"/>
              </a:rPr>
              <a:t>= 2</a:t>
            </a:r>
          </a:p>
        </p:txBody>
      </p:sp>
      <p:pic>
        <p:nvPicPr>
          <p:cNvPr id="14" name="Picture 13"/>
          <p:cNvPicPr>
            <a:picLocks noChangeAspect="1"/>
          </p:cNvPicPr>
          <p:nvPr/>
        </p:nvPicPr>
        <p:blipFill>
          <a:blip r:embed="rId2"/>
          <a:stretch>
            <a:fillRect/>
          </a:stretch>
        </p:blipFill>
        <p:spPr>
          <a:xfrm>
            <a:off x="3231923" y="2324776"/>
            <a:ext cx="1914023" cy="4533224"/>
          </a:xfrm>
          <a:prstGeom prst="rect">
            <a:avLst/>
          </a:prstGeom>
        </p:spPr>
      </p:pic>
      <p:pic>
        <p:nvPicPr>
          <p:cNvPr id="15" name="Picture 14"/>
          <p:cNvPicPr>
            <a:picLocks noChangeAspect="1"/>
          </p:cNvPicPr>
          <p:nvPr/>
        </p:nvPicPr>
        <p:blipFill>
          <a:blip r:embed="rId3"/>
          <a:stretch>
            <a:fillRect/>
          </a:stretch>
        </p:blipFill>
        <p:spPr>
          <a:xfrm>
            <a:off x="5798621" y="2339283"/>
            <a:ext cx="2888179" cy="1932904"/>
          </a:xfrm>
          <a:prstGeom prst="rect">
            <a:avLst/>
          </a:prstGeom>
        </p:spPr>
      </p:pic>
      <p:pic>
        <p:nvPicPr>
          <p:cNvPr id="16" name="Picture 15"/>
          <p:cNvPicPr>
            <a:picLocks noChangeAspect="1"/>
          </p:cNvPicPr>
          <p:nvPr/>
        </p:nvPicPr>
        <p:blipFill>
          <a:blip r:embed="rId4"/>
          <a:stretch>
            <a:fillRect/>
          </a:stretch>
        </p:blipFill>
        <p:spPr>
          <a:xfrm>
            <a:off x="5597520" y="4272187"/>
            <a:ext cx="3290380" cy="921645"/>
          </a:xfrm>
          <a:prstGeom prst="rect">
            <a:avLst/>
          </a:prstGeom>
        </p:spPr>
      </p:pic>
      <p:pic>
        <p:nvPicPr>
          <p:cNvPr id="17" name="Picture 16"/>
          <p:cNvPicPr>
            <a:picLocks noChangeAspect="1"/>
          </p:cNvPicPr>
          <p:nvPr/>
        </p:nvPicPr>
        <p:blipFill>
          <a:blip r:embed="rId5"/>
          <a:stretch>
            <a:fillRect/>
          </a:stretch>
        </p:blipFill>
        <p:spPr>
          <a:xfrm>
            <a:off x="5597520" y="5282322"/>
            <a:ext cx="3235279" cy="834279"/>
          </a:xfrm>
          <a:prstGeom prst="rect">
            <a:avLst/>
          </a:prstGeom>
        </p:spPr>
      </p:pic>
      <p:sp>
        <p:nvSpPr>
          <p:cNvPr id="5" name="Rectangle 4"/>
          <p:cNvSpPr/>
          <p:nvPr/>
        </p:nvSpPr>
        <p:spPr>
          <a:xfrm>
            <a:off x="5199155" y="6205091"/>
            <a:ext cx="3743552" cy="738664"/>
          </a:xfrm>
          <a:prstGeom prst="rect">
            <a:avLst/>
          </a:prstGeom>
        </p:spPr>
        <p:txBody>
          <a:bodyPr wrap="square">
            <a:spAutoFit/>
          </a:bodyPr>
          <a:lstStyle/>
          <a:p>
            <a:r>
              <a:rPr lang="en-US" sz="1400" dirty="0">
                <a:hlinkClick r:id="rId6"/>
              </a:rPr>
              <a:t>https</a:t>
            </a:r>
            <a:r>
              <a:rPr lang="en-US" sz="1400">
                <a:hlinkClick r:id="rId6"/>
              </a:rPr>
              <a:t>://</a:t>
            </a:r>
            <a:r>
              <a:rPr lang="en-US" sz="1400" dirty="0" smtClean="0">
                <a:hlinkClick r:id="rId6"/>
              </a:rPr>
              <a:t>pdfs.semanticscholar.org/39a0/80c17dec400a6f04af5fe5746dab3a5eb0dc.pdf</a:t>
            </a:r>
            <a:endParaRPr lang="zh-CN" altLang="en-US" sz="1400" dirty="0" smtClean="0"/>
          </a:p>
          <a:p>
            <a:endParaRPr lang="en-US" sz="1400" dirty="0"/>
          </a:p>
        </p:txBody>
      </p:sp>
    </p:spTree>
    <p:extLst>
      <p:ext uri="{BB962C8B-B14F-4D97-AF65-F5344CB8AC3E}">
        <p14:creationId xmlns:p14="http://schemas.microsoft.com/office/powerpoint/2010/main" val="593661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err="1"/>
              <a:t>PrefixSpan</a:t>
            </a:r>
            <a:r>
              <a:rPr lang="en-US" altLang="en-US" dirty="0"/>
              <a:t>: A Pattern-Growth Approach</a:t>
            </a:r>
            <a:endParaRPr lang="en-US" dirty="0"/>
          </a:p>
        </p:txBody>
      </p:sp>
      <p:sp>
        <p:nvSpPr>
          <p:cNvPr id="3" name="Content Placeholder 2"/>
          <p:cNvSpPr>
            <a:spLocks noGrp="1"/>
          </p:cNvSpPr>
          <p:nvPr>
            <p:ph idx="1"/>
          </p:nvPr>
        </p:nvSpPr>
        <p:spPr>
          <a:xfrm>
            <a:off x="457200" y="1600200"/>
            <a:ext cx="5654623" cy="5121275"/>
          </a:xfrm>
        </p:spPr>
        <p:txBody>
          <a:bodyPr>
            <a:normAutofit fontScale="92500"/>
          </a:bodyPr>
          <a:lstStyle/>
          <a:p>
            <a:pPr>
              <a:defRPr/>
            </a:pPr>
            <a:r>
              <a:rPr lang="en-US" sz="2400" kern="0" dirty="0">
                <a:solidFill>
                  <a:srgbClr val="000000"/>
                </a:solidFill>
              </a:rPr>
              <a:t>Prefix and suffix</a:t>
            </a:r>
          </a:p>
          <a:p>
            <a:pPr lvl="1">
              <a:defRPr/>
            </a:pPr>
            <a:r>
              <a:rPr lang="en-US" sz="2400" kern="0" dirty="0">
                <a:solidFill>
                  <a:srgbClr val="000000"/>
                </a:solidFill>
              </a:rPr>
              <a:t>Given &lt;a(</a:t>
            </a:r>
            <a:r>
              <a:rPr lang="en-US" sz="2400" kern="0" dirty="0" err="1">
                <a:solidFill>
                  <a:srgbClr val="000000"/>
                </a:solidFill>
              </a:rPr>
              <a:t>abc</a:t>
            </a:r>
            <a:r>
              <a:rPr lang="en-US" sz="2400" kern="0" dirty="0">
                <a:solidFill>
                  <a:srgbClr val="000000"/>
                </a:solidFill>
              </a:rPr>
              <a:t>)(ac)d(</a:t>
            </a:r>
            <a:r>
              <a:rPr lang="en-US" sz="2400" kern="0" dirty="0" err="1">
                <a:solidFill>
                  <a:srgbClr val="000000"/>
                </a:solidFill>
              </a:rPr>
              <a:t>cf</a:t>
            </a:r>
            <a:r>
              <a:rPr lang="en-US" sz="2400" kern="0" dirty="0">
                <a:solidFill>
                  <a:srgbClr val="000000"/>
                </a:solidFill>
              </a:rPr>
              <a:t>)&gt;</a:t>
            </a:r>
          </a:p>
          <a:p>
            <a:pPr lvl="1">
              <a:defRPr/>
            </a:pPr>
            <a:r>
              <a:rPr lang="en-US" sz="2400" kern="0" dirty="0">
                <a:solidFill>
                  <a:srgbClr val="FF0000"/>
                </a:solidFill>
              </a:rPr>
              <a:t>Prefixes:</a:t>
            </a:r>
            <a:r>
              <a:rPr lang="en-US" sz="2400" kern="0" dirty="0">
                <a:solidFill>
                  <a:srgbClr val="000000"/>
                </a:solidFill>
              </a:rPr>
              <a:t> &lt;a&gt;, &lt;aa&gt;, &lt;a(ab)&gt;, &lt;a(</a:t>
            </a:r>
            <a:r>
              <a:rPr lang="en-US" sz="2400" kern="0" dirty="0" err="1">
                <a:solidFill>
                  <a:srgbClr val="000000"/>
                </a:solidFill>
              </a:rPr>
              <a:t>abc</a:t>
            </a:r>
            <a:r>
              <a:rPr lang="en-US" sz="2400" kern="0" dirty="0">
                <a:solidFill>
                  <a:srgbClr val="000000"/>
                </a:solidFill>
              </a:rPr>
              <a:t>)&gt;, …</a:t>
            </a:r>
          </a:p>
          <a:p>
            <a:pPr lvl="1">
              <a:defRPr/>
            </a:pPr>
            <a:r>
              <a:rPr lang="en-US" sz="2400" kern="0" dirty="0" smtClean="0">
                <a:solidFill>
                  <a:srgbClr val="FF0000"/>
                </a:solidFill>
              </a:rPr>
              <a:t>Prefixes-based </a:t>
            </a:r>
            <a:r>
              <a:rPr lang="en-US" sz="2400" kern="0" dirty="0">
                <a:solidFill>
                  <a:srgbClr val="FF0000"/>
                </a:solidFill>
              </a:rPr>
              <a:t>projection</a:t>
            </a:r>
          </a:p>
          <a:p>
            <a:pPr>
              <a:spcBef>
                <a:spcPts val="300"/>
              </a:spcBef>
            </a:pPr>
            <a:r>
              <a:rPr lang="en-US" altLang="en-US" sz="2400" dirty="0" err="1"/>
              <a:t>PrefixSpan</a:t>
            </a:r>
            <a:r>
              <a:rPr lang="en-US" altLang="en-US" sz="2400" dirty="0"/>
              <a:t> Mining: </a:t>
            </a:r>
            <a:r>
              <a:rPr lang="en-US" altLang="en-US" sz="2400" dirty="0" smtClean="0"/>
              <a:t>Prefix </a:t>
            </a:r>
            <a:r>
              <a:rPr lang="en-US" altLang="en-US" sz="2400" dirty="0"/>
              <a:t>Projections</a:t>
            </a:r>
          </a:p>
          <a:p>
            <a:pPr lvl="1">
              <a:spcBef>
                <a:spcPts val="300"/>
              </a:spcBef>
            </a:pPr>
            <a:r>
              <a:rPr lang="en-US" altLang="en-US" sz="2400" dirty="0"/>
              <a:t>Step 1: Find length-1 sequential patterns</a:t>
            </a:r>
          </a:p>
          <a:p>
            <a:pPr lvl="2">
              <a:spcBef>
                <a:spcPts val="300"/>
              </a:spcBef>
            </a:pPr>
            <a:r>
              <a:rPr lang="en-US" altLang="en-US" dirty="0"/>
              <a:t>&lt;a&gt;, &lt;b&gt;, &lt;c&gt;, &lt;d&gt;, &lt;e&gt;, &lt;f&gt;</a:t>
            </a:r>
          </a:p>
          <a:p>
            <a:pPr lvl="1">
              <a:spcBef>
                <a:spcPts val="300"/>
              </a:spcBef>
            </a:pPr>
            <a:r>
              <a:rPr lang="en-US" altLang="en-US" sz="2400" dirty="0"/>
              <a:t>Step 2: Divide search space and mine each projected DB</a:t>
            </a:r>
          </a:p>
          <a:p>
            <a:pPr lvl="2">
              <a:spcBef>
                <a:spcPts val="300"/>
              </a:spcBef>
            </a:pPr>
            <a:r>
              <a:rPr lang="en-US" altLang="en-US" dirty="0"/>
              <a:t>&lt;a&gt;-projected DB,</a:t>
            </a:r>
          </a:p>
          <a:p>
            <a:pPr lvl="2">
              <a:spcBef>
                <a:spcPts val="300"/>
              </a:spcBef>
            </a:pPr>
            <a:r>
              <a:rPr lang="en-US" altLang="en-US" dirty="0"/>
              <a:t>&lt;b&gt;-projected DB,</a:t>
            </a:r>
          </a:p>
          <a:p>
            <a:pPr lvl="2">
              <a:spcBef>
                <a:spcPts val="300"/>
              </a:spcBef>
            </a:pPr>
            <a:r>
              <a:rPr lang="en-US" altLang="en-US" dirty="0"/>
              <a:t>…</a:t>
            </a:r>
          </a:p>
          <a:p>
            <a:pPr lvl="2">
              <a:spcBef>
                <a:spcPts val="300"/>
              </a:spcBef>
            </a:pPr>
            <a:r>
              <a:rPr lang="en-US" altLang="en-US" dirty="0"/>
              <a:t>&lt;f&gt;-projected DB, </a:t>
            </a:r>
            <a:r>
              <a:rPr lang="en-US" altLang="en-US" dirty="0" smtClean="0"/>
              <a:t>…</a:t>
            </a:r>
            <a:endParaRPr lang="en-US" alt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12</a:t>
            </a:fld>
            <a:endParaRPr lang="en-US"/>
          </a:p>
        </p:txBody>
      </p:sp>
      <p:graphicFrame>
        <p:nvGraphicFramePr>
          <p:cNvPr id="5" name="Table 4"/>
          <p:cNvGraphicFramePr>
            <a:graphicFrameLocks noGrp="1"/>
          </p:cNvGraphicFramePr>
          <p:nvPr>
            <p:extLst/>
          </p:nvPr>
        </p:nvGraphicFramePr>
        <p:xfrm>
          <a:off x="6553200" y="1921861"/>
          <a:ext cx="2564984" cy="1828800"/>
        </p:xfrm>
        <a:graphic>
          <a:graphicData uri="http://schemas.openxmlformats.org/drawingml/2006/table">
            <a:tbl>
              <a:tblPr firstRow="1" bandRow="1">
                <a:tableStyleId>{7DF18680-E054-41AD-8BC1-D1AEF772440D}</a:tableStyleId>
              </a:tblPr>
              <a:tblGrid>
                <a:gridCol w="544087"/>
                <a:gridCol w="2020897"/>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cap="none" normalizeH="0" baseline="0" dirty="0" smtClean="0">
                          <a:ln>
                            <a:noFill/>
                          </a:ln>
                          <a:solidFill>
                            <a:schemeClr val="tx1"/>
                          </a:solidFill>
                          <a:effectLst/>
                          <a:latin typeface="Corbel" charset="0"/>
                          <a:ea typeface="Corbel" charset="0"/>
                          <a:cs typeface="Corbel"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Sequence</a:t>
                      </a:r>
                    </a:p>
                  </a:txBody>
                  <a:tcPr marL="121920" marR="121920"/>
                </a:tc>
              </a:tr>
              <a:tr h="0">
                <a:tc>
                  <a:txBody>
                    <a:bodyPr/>
                    <a:lstStyle/>
                    <a:p>
                      <a:pPr algn="l"/>
                      <a:r>
                        <a:rPr lang="en-US" sz="1800" b="0" dirty="0" smtClean="0">
                          <a:latin typeface="Corbel" charset="0"/>
                          <a:ea typeface="Corbel" charset="0"/>
                          <a:cs typeface="Corbel" charset="0"/>
                        </a:rPr>
                        <a:t>10</a:t>
                      </a:r>
                      <a:endParaRPr lang="en-US" sz="1800" b="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a:t>
                      </a:r>
                      <a:r>
                        <a:rPr kumimoji="0" lang="en-US" sz="1800" b="0" i="0" u="sng" strike="noStrike" cap="none" normalizeH="0" baseline="0" dirty="0" err="1" smtClean="0">
                          <a:ln>
                            <a:noFill/>
                          </a:ln>
                          <a:solidFill>
                            <a:schemeClr val="tx1"/>
                          </a:solidFill>
                          <a:effectLst/>
                          <a:latin typeface="Corbel" charset="0"/>
                          <a:ea typeface="Corbel" charset="0"/>
                          <a:cs typeface="Corbel" charset="0"/>
                        </a:rPr>
                        <a:t>ab</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c</a:t>
                      </a:r>
                      <a:r>
                        <a:rPr kumimoji="0" lang="en-US" sz="1800" b="0" i="0" u="none" strike="noStrike" cap="none" normalizeH="0" baseline="0" dirty="0" smtClean="0">
                          <a:ln>
                            <a:noFill/>
                          </a:ln>
                          <a:solidFill>
                            <a:schemeClr val="tx1"/>
                          </a:solidFill>
                          <a:effectLst/>
                          <a:latin typeface="Corbel" charset="0"/>
                          <a:ea typeface="Corbel" charset="0"/>
                          <a:cs typeface="Corbel" charset="0"/>
                        </a:rPr>
                        <a:t>)(a</a:t>
                      </a:r>
                      <a:r>
                        <a:rPr kumimoji="0" lang="en-US" sz="1800" b="0" i="0" u="sng" strike="noStrike" cap="none" normalizeH="0" baseline="0" dirty="0" smtClean="0">
                          <a:ln>
                            <a:noFill/>
                          </a:ln>
                          <a:solidFill>
                            <a:schemeClr val="tx1"/>
                          </a:solidFill>
                          <a:effectLst/>
                          <a:latin typeface="Corbel" charset="0"/>
                          <a:ea typeface="Corbel" charset="0"/>
                          <a:cs typeface="Corbel" charset="0"/>
                        </a:rPr>
                        <a:t>c</a:t>
                      </a:r>
                      <a:r>
                        <a:rPr kumimoji="0" lang="en-US" sz="1800" b="0" i="0" u="none" strike="noStrike" cap="none" normalizeH="0" baseline="0" dirty="0" smtClean="0">
                          <a:ln>
                            <a:noFill/>
                          </a:ln>
                          <a:solidFill>
                            <a:schemeClr val="tx1"/>
                          </a:solidFill>
                          <a:effectLst/>
                          <a:latin typeface="Corbel" charset="0"/>
                          <a:ea typeface="Corbel" charset="0"/>
                          <a:cs typeface="Corbel" charset="0"/>
                        </a:rPr>
                        <a:t>)d(</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cf</a:t>
                      </a:r>
                      <a:r>
                        <a:rPr kumimoji="0" lang="en-US" sz="18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a:tc>
              </a:tr>
              <a:tr h="0">
                <a:tc>
                  <a:txBody>
                    <a:bodyPr/>
                    <a:lstStyle/>
                    <a:p>
                      <a:pPr algn="l"/>
                      <a:r>
                        <a:rPr lang="en-US" sz="1800" b="0" dirty="0" smtClean="0">
                          <a:latin typeface="Corbel" charset="0"/>
                          <a:ea typeface="Corbel" charset="0"/>
                          <a:cs typeface="Corbel" charset="0"/>
                        </a:rPr>
                        <a:t>20</a:t>
                      </a:r>
                      <a:endParaRPr lang="en-US" sz="1800" b="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&lt;(ad)c(</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bc</a:t>
                      </a:r>
                      <a:r>
                        <a:rPr kumimoji="0" lang="en-US" sz="1800" b="0" i="0" u="none" strike="noStrike" cap="none" normalizeH="0" baseline="0" dirty="0" smtClean="0">
                          <a:ln>
                            <a:noFill/>
                          </a:ln>
                          <a:solidFill>
                            <a:schemeClr val="tx1"/>
                          </a:solidFill>
                          <a:effectLst/>
                          <a:latin typeface="Corbel" charset="0"/>
                          <a:ea typeface="Corbel" charset="0"/>
                          <a:cs typeface="Corbel" charset="0"/>
                        </a:rPr>
                        <a:t>)(ae)&gt;</a:t>
                      </a:r>
                    </a:p>
                  </a:txBody>
                  <a:tcPr marL="121920" marR="121920"/>
                </a:tc>
              </a:tr>
              <a:tr h="0">
                <a:tc>
                  <a:txBody>
                    <a:bodyPr/>
                    <a:lstStyle/>
                    <a:p>
                      <a:pPr algn="l"/>
                      <a:r>
                        <a:rPr lang="en-US" sz="1800" b="0" dirty="0" smtClean="0">
                          <a:latin typeface="Corbel" charset="0"/>
                          <a:ea typeface="Corbel" charset="0"/>
                          <a:cs typeface="Corbel" charset="0"/>
                        </a:rPr>
                        <a:t>30</a:t>
                      </a:r>
                      <a:endParaRPr lang="en-US" sz="1800" b="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ef</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sng" strike="noStrike" cap="none" normalizeH="0" baseline="0" dirty="0" smtClean="0">
                          <a:ln>
                            <a:noFill/>
                          </a:ln>
                          <a:solidFill>
                            <a:schemeClr val="tx1"/>
                          </a:solidFill>
                          <a:effectLst/>
                          <a:latin typeface="Corbel" charset="0"/>
                          <a:ea typeface="Corbel" charset="0"/>
                          <a:cs typeface="Corbel" charset="0"/>
                        </a:rPr>
                        <a:t>ab</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df</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sng" strike="noStrike" cap="none" normalizeH="0" baseline="0" dirty="0" err="1" smtClean="0">
                          <a:ln>
                            <a:noFill/>
                          </a:ln>
                          <a:solidFill>
                            <a:schemeClr val="tx1"/>
                          </a:solidFill>
                          <a:effectLst/>
                          <a:latin typeface="Corbel" charset="0"/>
                          <a:ea typeface="Corbel" charset="0"/>
                          <a:cs typeface="Corbel" charset="0"/>
                        </a:rPr>
                        <a:t>c</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b</a:t>
                      </a:r>
                      <a:r>
                        <a:rPr kumimoji="0" lang="en-US" sz="18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a:tc>
              </a:tr>
              <a:tr h="0">
                <a:tc>
                  <a:txBody>
                    <a:bodyPr/>
                    <a:lstStyle/>
                    <a:p>
                      <a:pPr algn="l"/>
                      <a:r>
                        <a:rPr lang="en-US" sz="1800" b="0" dirty="0" smtClean="0">
                          <a:latin typeface="Corbel" charset="0"/>
                          <a:ea typeface="Corbel" charset="0"/>
                          <a:cs typeface="Corbel" charset="0"/>
                        </a:rPr>
                        <a:t>40</a:t>
                      </a:r>
                      <a:endParaRPr lang="en-US" sz="1800" b="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eg</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af</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cbc</a:t>
                      </a:r>
                      <a:r>
                        <a:rPr kumimoji="0" lang="en-US" sz="18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a:tc>
              </a:tr>
            </a:tbl>
          </a:graphicData>
        </a:graphic>
      </p:graphicFrame>
      <p:graphicFrame>
        <p:nvGraphicFramePr>
          <p:cNvPr id="6" name="Table 5"/>
          <p:cNvGraphicFramePr>
            <a:graphicFrameLocks noGrp="1"/>
          </p:cNvGraphicFramePr>
          <p:nvPr>
            <p:extLst/>
          </p:nvPr>
        </p:nvGraphicFramePr>
        <p:xfrm>
          <a:off x="6110224" y="3804312"/>
          <a:ext cx="3016354" cy="1482724"/>
        </p:xfrm>
        <a:graphic>
          <a:graphicData uri="http://schemas.openxmlformats.org/drawingml/2006/table">
            <a:tbl>
              <a:tblPr firstRow="1" bandRow="1">
                <a:tableStyleId>{21E4AEA4-8DFA-4A89-87EB-49C32662AFE0}</a:tableStyleId>
              </a:tblPr>
              <a:tblGrid>
                <a:gridCol w="837876"/>
                <a:gridCol w="2178478"/>
              </a:tblGrid>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Prefix</a:t>
                      </a: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cap="none" normalizeH="0" baseline="0" dirty="0" smtClean="0">
                          <a:ln>
                            <a:noFill/>
                          </a:ln>
                          <a:solidFill>
                            <a:schemeClr val="tx1"/>
                          </a:solidFill>
                          <a:effectLst/>
                          <a:latin typeface="Corbel" charset="0"/>
                          <a:ea typeface="Corbel" charset="0"/>
                          <a:cs typeface="Corbel" charset="0"/>
                        </a:rPr>
                        <a:t>Suffix</a:t>
                      </a:r>
                      <a:r>
                        <a:rPr kumimoji="0" lang="en-US" sz="1800" b="0" i="0" u="none" strike="noStrike" cap="none" normalizeH="0" baseline="0" dirty="0" smtClean="0">
                          <a:ln>
                            <a:noFill/>
                          </a:ln>
                          <a:solidFill>
                            <a:schemeClr val="tx1"/>
                          </a:solidFill>
                          <a:effectLst/>
                          <a:latin typeface="Corbel" charset="0"/>
                          <a:ea typeface="Corbel" charset="0"/>
                          <a:cs typeface="Corbel" charset="0"/>
                        </a:rPr>
                        <a:t> (</a:t>
                      </a:r>
                      <a:r>
                        <a:rPr kumimoji="0" lang="en-US" sz="1800" b="0" i="0" u="sng" strike="noStrike" cap="none" normalizeH="0" baseline="0" dirty="0" smtClean="0">
                          <a:ln>
                            <a:noFill/>
                          </a:ln>
                          <a:solidFill>
                            <a:schemeClr val="tx1"/>
                          </a:solidFill>
                          <a:effectLst/>
                          <a:latin typeface="Corbel" charset="0"/>
                          <a:ea typeface="Corbel" charset="0"/>
                          <a:cs typeface="Corbel" charset="0"/>
                        </a:rPr>
                        <a:t>Projection)</a:t>
                      </a:r>
                    </a:p>
                  </a:txBody>
                  <a:tcPr marL="121920" marR="121920" marT="45700" marB="45700"/>
                </a:tc>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&lt;a&gt;</a:t>
                      </a: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abc</a:t>
                      </a:r>
                      <a:r>
                        <a:rPr kumimoji="0" lang="en-US" sz="1800" b="0" i="0" u="none" strike="noStrike" cap="none" normalizeH="0" baseline="0" dirty="0" smtClean="0">
                          <a:ln>
                            <a:noFill/>
                          </a:ln>
                          <a:solidFill>
                            <a:schemeClr val="tx1"/>
                          </a:solidFill>
                          <a:effectLst/>
                          <a:latin typeface="Corbel" charset="0"/>
                          <a:ea typeface="Corbel" charset="0"/>
                          <a:cs typeface="Corbel" charset="0"/>
                        </a:rPr>
                        <a:t>)(ac)d(</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cf</a:t>
                      </a:r>
                      <a:r>
                        <a:rPr kumimoji="0" lang="en-US" sz="18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00" marB="45700"/>
                </a:tc>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&lt;aa&gt;</a:t>
                      </a: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&lt;(_</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bc</a:t>
                      </a:r>
                      <a:r>
                        <a:rPr kumimoji="0" lang="en-US" sz="1800" b="0" i="0" u="none" strike="noStrike" cap="none" normalizeH="0" baseline="0" dirty="0" smtClean="0">
                          <a:ln>
                            <a:noFill/>
                          </a:ln>
                          <a:solidFill>
                            <a:schemeClr val="tx1"/>
                          </a:solidFill>
                          <a:effectLst/>
                          <a:latin typeface="Corbel" charset="0"/>
                          <a:ea typeface="Corbel" charset="0"/>
                          <a:cs typeface="Corbel" charset="0"/>
                        </a:rPr>
                        <a:t>)(ac)d(</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cf</a:t>
                      </a:r>
                      <a:r>
                        <a:rPr kumimoji="0" lang="en-US" sz="18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00" marB="45700"/>
                </a:tc>
              </a:tr>
              <a:tr h="3706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&lt;ab&gt;</a:t>
                      </a:r>
                    </a:p>
                  </a:txBody>
                  <a:tcPr marL="121920" marR="121920" marT="45700" marB="457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&lt;(_c)(ac)d(</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cf</a:t>
                      </a:r>
                      <a:r>
                        <a:rPr kumimoji="0" lang="en-US" sz="18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00" marB="45700"/>
                </a:tc>
              </a:tr>
            </a:tbl>
          </a:graphicData>
        </a:graphic>
      </p:graphicFrame>
      <p:sp>
        <p:nvSpPr>
          <p:cNvPr id="7" name="TextBox 6"/>
          <p:cNvSpPr txBox="1"/>
          <p:nvPr/>
        </p:nvSpPr>
        <p:spPr>
          <a:xfrm>
            <a:off x="5379103" y="5340687"/>
            <a:ext cx="3739081" cy="1015663"/>
          </a:xfrm>
          <a:prstGeom prst="rect">
            <a:avLst/>
          </a:prstGeom>
          <a:solidFill>
            <a:srgbClr val="F0CDBC"/>
          </a:solidFill>
        </p:spPr>
        <p:txBody>
          <a:bodyPr wrap="square" rtlCol="0">
            <a:spAutoFit/>
          </a:bodyPr>
          <a:lstStyle/>
          <a:p>
            <a:pPr defTabSz="457189">
              <a:spcAft>
                <a:spcPts val="600"/>
              </a:spcAft>
            </a:pPr>
            <a:r>
              <a:rPr lang="en-US" altLang="en-US" sz="2000" dirty="0" err="1">
                <a:solidFill>
                  <a:srgbClr val="000000"/>
                </a:solidFill>
              </a:rPr>
              <a:t>PrefixSpan</a:t>
            </a:r>
            <a:r>
              <a:rPr lang="en-US" altLang="en-US" sz="2000" dirty="0">
                <a:solidFill>
                  <a:srgbClr val="000000"/>
                </a:solidFill>
              </a:rPr>
              <a:t> </a:t>
            </a:r>
            <a:r>
              <a:rPr lang="en-US" altLang="en-US" sz="2000" dirty="0" smtClean="0">
                <a:solidFill>
                  <a:srgbClr val="000000"/>
                </a:solidFill>
              </a:rPr>
              <a:t>(</a:t>
            </a:r>
            <a:r>
              <a:rPr lang="en-US" sz="2000" dirty="0" smtClean="0">
                <a:solidFill>
                  <a:srgbClr val="000000"/>
                </a:solidFill>
              </a:rPr>
              <a:t>Prefix-projected Sequential </a:t>
            </a:r>
            <a:r>
              <a:rPr lang="en-US" sz="2000" dirty="0">
                <a:solidFill>
                  <a:srgbClr val="000000"/>
                </a:solidFill>
              </a:rPr>
              <a:t>pattern mining</a:t>
            </a:r>
            <a:r>
              <a:rPr lang="en-US" sz="2000" dirty="0" smtClean="0">
                <a:solidFill>
                  <a:srgbClr val="000000"/>
                </a:solidFill>
              </a:rPr>
              <a:t>) </a:t>
            </a:r>
            <a:r>
              <a:rPr lang="en-US" altLang="en-US" sz="2000" dirty="0" smtClean="0">
                <a:solidFill>
                  <a:srgbClr val="000000"/>
                </a:solidFill>
              </a:rPr>
              <a:t>Pei</a:t>
            </a:r>
            <a:r>
              <a:rPr lang="en-US" altLang="en-US" sz="2000" dirty="0">
                <a:solidFill>
                  <a:srgbClr val="000000"/>
                </a:solidFill>
              </a:rPr>
              <a:t>, et al. </a:t>
            </a:r>
            <a:r>
              <a:rPr lang="en-US" altLang="en-US" sz="2000" dirty="0" smtClean="0">
                <a:solidFill>
                  <a:srgbClr val="000000"/>
                </a:solidFill>
              </a:rPr>
              <a:t>@TKDE’04</a:t>
            </a:r>
            <a:endParaRPr lang="en-US" altLang="en-US" sz="2000" dirty="0">
              <a:solidFill>
                <a:srgbClr val="000000"/>
              </a:solidFill>
            </a:endParaRPr>
          </a:p>
        </p:txBody>
      </p:sp>
      <p:sp>
        <p:nvSpPr>
          <p:cNvPr id="8" name="Rectangle 7"/>
          <p:cNvSpPr/>
          <p:nvPr/>
        </p:nvSpPr>
        <p:spPr>
          <a:xfrm>
            <a:off x="4310777" y="6425135"/>
            <a:ext cx="4033476" cy="646331"/>
          </a:xfrm>
          <a:prstGeom prst="rect">
            <a:avLst/>
          </a:prstGeom>
        </p:spPr>
        <p:txBody>
          <a:bodyPr wrap="none">
            <a:spAutoFit/>
          </a:bodyPr>
          <a:lstStyle/>
          <a:p>
            <a:r>
              <a:rPr lang="en-US" dirty="0">
                <a:hlinkClick r:id="rId2"/>
              </a:rPr>
              <a:t>http://</a:t>
            </a:r>
            <a:r>
              <a:rPr lang="en-US" dirty="0" smtClean="0">
                <a:hlinkClick r:id="rId2"/>
              </a:rPr>
              <a:t>hanj.cs.illinois.edu/pdf/span01.pdf</a:t>
            </a:r>
            <a:endParaRPr lang="zh-CN" altLang="en-US" dirty="0" smtClean="0"/>
          </a:p>
          <a:p>
            <a:endParaRPr lang="en-US" dirty="0"/>
          </a:p>
        </p:txBody>
      </p:sp>
    </p:spTree>
    <p:extLst>
      <p:ext uri="{BB962C8B-B14F-4D97-AF65-F5344CB8AC3E}">
        <p14:creationId xmlns:p14="http://schemas.microsoft.com/office/powerpoint/2010/main" val="46757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Advanced Frequent Pattern Mining</a:t>
            </a:r>
            <a:endParaRPr lang="en-US" dirty="0"/>
          </a:p>
        </p:txBody>
      </p:sp>
      <p:sp>
        <p:nvSpPr>
          <p:cNvPr id="3" name="Content Placeholder 2"/>
          <p:cNvSpPr>
            <a:spLocks noGrp="1"/>
          </p:cNvSpPr>
          <p:nvPr>
            <p:ph idx="1"/>
          </p:nvPr>
        </p:nvSpPr>
        <p:spPr/>
        <p:txBody>
          <a:bodyPr/>
          <a:lstStyle/>
          <a:p>
            <a:r>
              <a:rPr lang="en-US" altLang="en-US" dirty="0" smtClean="0"/>
              <a:t>Mining Diverse Patterns</a:t>
            </a:r>
          </a:p>
          <a:p>
            <a:r>
              <a:rPr lang="en-US" altLang="en-US" dirty="0" smtClean="0"/>
              <a:t>Constraint-Based Frequent Pattern Mining</a:t>
            </a:r>
          </a:p>
          <a:p>
            <a:r>
              <a:rPr lang="en-US" altLang="en-US" dirty="0" smtClean="0"/>
              <a:t>Sequential Pattern Mining</a:t>
            </a:r>
          </a:p>
          <a:p>
            <a:r>
              <a:rPr lang="en-US" altLang="en-US" b="1" dirty="0" smtClean="0"/>
              <a:t>Graph Pattern Mining</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13</a:t>
            </a:fld>
            <a:endParaRPr lang="en-US"/>
          </a:p>
        </p:txBody>
      </p:sp>
    </p:spTree>
    <p:extLst>
      <p:ext uri="{BB962C8B-B14F-4D97-AF65-F5344CB8AC3E}">
        <p14:creationId xmlns:p14="http://schemas.microsoft.com/office/powerpoint/2010/main" val="1057301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Frequent (</a:t>
            </a:r>
            <a:r>
              <a:rPr lang="en-US" altLang="en-US" dirty="0" smtClean="0"/>
              <a:t>Sub)Graph </a:t>
            </a:r>
            <a:r>
              <a:rPr lang="en-US" altLang="en-US" dirty="0"/>
              <a:t>Patterns</a:t>
            </a:r>
            <a:endParaRPr lang="en-US" dirty="0"/>
          </a:p>
        </p:txBody>
      </p:sp>
      <p:sp>
        <p:nvSpPr>
          <p:cNvPr id="3" name="Content Placeholder 2"/>
          <p:cNvSpPr>
            <a:spLocks noGrp="1"/>
          </p:cNvSpPr>
          <p:nvPr>
            <p:ph idx="1"/>
          </p:nvPr>
        </p:nvSpPr>
        <p:spPr/>
        <p:txBody>
          <a:bodyPr>
            <a:normAutofit/>
          </a:bodyPr>
          <a:lstStyle/>
          <a:p>
            <a:pPr>
              <a:spcAft>
                <a:spcPts val="600"/>
              </a:spcAft>
            </a:pPr>
            <a:r>
              <a:rPr lang="en-US" altLang="en-US" sz="1800" dirty="0"/>
              <a:t>Given a labeled graph dataset D = {G</a:t>
            </a:r>
            <a:r>
              <a:rPr lang="en-US" altLang="en-US" sz="1800" baseline="-25000" dirty="0"/>
              <a:t>1</a:t>
            </a:r>
            <a:r>
              <a:rPr lang="en-US" altLang="en-US" sz="1800" dirty="0"/>
              <a:t>, G</a:t>
            </a:r>
            <a:r>
              <a:rPr lang="en-US" altLang="en-US" sz="1800" baseline="-25000" dirty="0"/>
              <a:t>2</a:t>
            </a:r>
            <a:r>
              <a:rPr lang="en-US" altLang="en-US" sz="1800" dirty="0"/>
              <a:t>, …, </a:t>
            </a:r>
            <a:r>
              <a:rPr lang="en-US" altLang="en-US" sz="1800" dirty="0" err="1" smtClean="0"/>
              <a:t>G</a:t>
            </a:r>
            <a:r>
              <a:rPr lang="en-US" altLang="en-US" sz="1800" baseline="-25000" dirty="0" err="1" smtClean="0"/>
              <a:t>n</a:t>
            </a:r>
            <a:r>
              <a:rPr lang="en-US" altLang="zh-CN" sz="1800" dirty="0"/>
              <a:t>}</a:t>
            </a:r>
            <a:r>
              <a:rPr lang="en-US" altLang="en-US" sz="1800" dirty="0" smtClean="0"/>
              <a:t>, </a:t>
            </a:r>
            <a:r>
              <a:rPr lang="en-US" altLang="en-US" sz="1800" dirty="0"/>
              <a:t>the supporting graph set of a </a:t>
            </a:r>
            <a:r>
              <a:rPr lang="en-US" altLang="en-US" sz="1800" dirty="0" err="1"/>
              <a:t>subgraph</a:t>
            </a:r>
            <a:r>
              <a:rPr lang="en-US" altLang="en-US" sz="1800" dirty="0"/>
              <a:t> </a:t>
            </a:r>
            <a:r>
              <a:rPr lang="en-US" altLang="en-US" sz="1800" i="1" dirty="0"/>
              <a:t>g</a:t>
            </a:r>
            <a:r>
              <a:rPr lang="en-US" altLang="en-US" sz="1800" dirty="0"/>
              <a:t> is D</a:t>
            </a:r>
            <a:r>
              <a:rPr lang="en-US" altLang="en-US" sz="1800" i="1" baseline="-25000" dirty="0"/>
              <a:t>g</a:t>
            </a:r>
            <a:r>
              <a:rPr lang="en-US" altLang="en-US" sz="1800" dirty="0"/>
              <a:t> = {</a:t>
            </a:r>
            <a:r>
              <a:rPr lang="en-US" altLang="en-US" sz="1800" dirty="0" err="1"/>
              <a:t>G</a:t>
            </a:r>
            <a:r>
              <a:rPr lang="en-US" altLang="en-US" sz="1800" i="1" baseline="-25000" dirty="0" err="1"/>
              <a:t>i</a:t>
            </a:r>
            <a:r>
              <a:rPr lang="en-US" altLang="en-US" sz="1800" dirty="0"/>
              <a:t> | </a:t>
            </a:r>
            <a:r>
              <a:rPr lang="en-US" altLang="en-US" sz="1800" i="1" dirty="0"/>
              <a:t>g</a:t>
            </a:r>
            <a:r>
              <a:rPr lang="en-US" altLang="en-US" sz="1800" dirty="0"/>
              <a:t> </a:t>
            </a:r>
            <a:r>
              <a:rPr lang="en-US" altLang="en-US" sz="1800" dirty="0">
                <a:sym typeface="Symbol" pitchFamily="18" charset="2"/>
              </a:rPr>
              <a:t> </a:t>
            </a:r>
            <a:r>
              <a:rPr lang="en-US" altLang="en-US" sz="1800" dirty="0" err="1"/>
              <a:t>G</a:t>
            </a:r>
            <a:r>
              <a:rPr lang="en-US" altLang="en-US" sz="1800" i="1" baseline="-25000" dirty="0" err="1"/>
              <a:t>i</a:t>
            </a:r>
            <a:r>
              <a:rPr lang="en-US" altLang="en-US" sz="1800" dirty="0"/>
              <a:t>, </a:t>
            </a:r>
            <a:r>
              <a:rPr lang="en-US" altLang="en-US" sz="1800" dirty="0" err="1"/>
              <a:t>G</a:t>
            </a:r>
            <a:r>
              <a:rPr lang="en-US" altLang="en-US" sz="1800" i="1" baseline="-25000" dirty="0" err="1"/>
              <a:t>i</a:t>
            </a:r>
            <a:r>
              <a:rPr lang="en-US" altLang="en-US" sz="1800" dirty="0"/>
              <a:t> </a:t>
            </a:r>
            <a:r>
              <a:rPr lang="en-US" altLang="en-US" sz="1800" dirty="0">
                <a:sym typeface="Symbol" pitchFamily="18" charset="2"/>
              </a:rPr>
              <a:t></a:t>
            </a:r>
            <a:r>
              <a:rPr lang="en-US" altLang="en-US" sz="1800" dirty="0"/>
              <a:t>D}. </a:t>
            </a:r>
          </a:p>
          <a:p>
            <a:pPr lvl="1">
              <a:spcAft>
                <a:spcPts val="600"/>
              </a:spcAft>
            </a:pPr>
            <a:r>
              <a:rPr lang="en-US" altLang="en-US" sz="1800" dirty="0"/>
              <a:t>support(</a:t>
            </a:r>
            <a:r>
              <a:rPr lang="en-US" altLang="en-US" sz="1800" i="1" dirty="0"/>
              <a:t>g</a:t>
            </a:r>
            <a:r>
              <a:rPr lang="en-US" altLang="en-US" sz="1800" dirty="0"/>
              <a:t>) = |D</a:t>
            </a:r>
            <a:r>
              <a:rPr lang="en-US" altLang="en-US" sz="1800" baseline="-25000" dirty="0"/>
              <a:t>g</a:t>
            </a:r>
            <a:r>
              <a:rPr lang="en-US" altLang="en-US" sz="1800" dirty="0"/>
              <a:t>|/ |D|</a:t>
            </a:r>
          </a:p>
          <a:p>
            <a:pPr>
              <a:spcAft>
                <a:spcPts val="600"/>
              </a:spcAft>
            </a:pPr>
            <a:r>
              <a:rPr lang="en-US" altLang="en-US" sz="1800" dirty="0"/>
              <a:t>A (sub)graph </a:t>
            </a:r>
            <a:r>
              <a:rPr lang="en-US" altLang="en-US" sz="1800" i="1" dirty="0"/>
              <a:t>g</a:t>
            </a:r>
            <a:r>
              <a:rPr lang="en-US" altLang="en-US" sz="1800" dirty="0"/>
              <a:t> is </a:t>
            </a:r>
            <a:r>
              <a:rPr lang="en-US" altLang="en-US" sz="1800" b="1" i="1" dirty="0"/>
              <a:t>frequent</a:t>
            </a:r>
            <a:r>
              <a:rPr lang="en-US" altLang="en-US" sz="1800" dirty="0"/>
              <a:t> if </a:t>
            </a:r>
            <a:r>
              <a:rPr lang="en-US" altLang="en-US" sz="1800" i="1" dirty="0"/>
              <a:t>support</a:t>
            </a:r>
            <a:r>
              <a:rPr lang="en-US" altLang="en-US" sz="1800" dirty="0"/>
              <a:t>(</a:t>
            </a:r>
            <a:r>
              <a:rPr lang="en-US" altLang="en-US" sz="1800" i="1" dirty="0"/>
              <a:t>g</a:t>
            </a:r>
            <a:r>
              <a:rPr lang="en-US" altLang="en-US" sz="1800" dirty="0"/>
              <a:t>)</a:t>
            </a:r>
            <a:r>
              <a:rPr lang="en-US" altLang="en-US" sz="1800" i="1" dirty="0"/>
              <a:t> </a:t>
            </a:r>
            <a:r>
              <a:rPr lang="en-US" altLang="en-US" sz="1800" dirty="0"/>
              <a:t>≥ </a:t>
            </a:r>
            <a:r>
              <a:rPr lang="en-US" altLang="en-US" sz="1800" i="1" dirty="0" err="1" smtClean="0"/>
              <a:t>min_sup</a:t>
            </a:r>
            <a:r>
              <a:rPr lang="en-US" altLang="en-US" sz="1800" i="1" dirty="0" smtClean="0"/>
              <a:t> </a:t>
            </a:r>
            <a:r>
              <a:rPr lang="en-US" altLang="en-US" sz="1800" dirty="0" smtClean="0"/>
              <a:t>Ex</a:t>
            </a:r>
            <a:r>
              <a:rPr lang="en-US" altLang="en-US" sz="1800" dirty="0"/>
              <a:t>.: Chemical structures</a:t>
            </a:r>
          </a:p>
          <a:p>
            <a:pPr>
              <a:spcAft>
                <a:spcPts val="600"/>
              </a:spcAft>
              <a:defRPr/>
            </a:pPr>
            <a:r>
              <a:rPr lang="en-US" altLang="en-US" sz="1800" kern="0" dirty="0">
                <a:solidFill>
                  <a:srgbClr val="000000"/>
                </a:solidFill>
              </a:rPr>
              <a:t>Alternative:</a:t>
            </a:r>
          </a:p>
          <a:p>
            <a:pPr lvl="1">
              <a:spcAft>
                <a:spcPts val="600"/>
              </a:spcAft>
              <a:defRPr/>
            </a:pPr>
            <a:r>
              <a:rPr lang="en-US" altLang="en-US" sz="1800" kern="0" dirty="0">
                <a:solidFill>
                  <a:srgbClr val="000000"/>
                </a:solidFill>
              </a:rPr>
              <a:t>Mining frequent </a:t>
            </a:r>
            <a:r>
              <a:rPr lang="en-US" altLang="en-US" sz="1800" kern="0" dirty="0" err="1">
                <a:solidFill>
                  <a:srgbClr val="000000"/>
                </a:solidFill>
              </a:rPr>
              <a:t>subgraph</a:t>
            </a:r>
            <a:r>
              <a:rPr lang="en-US" altLang="en-US" sz="1800" kern="0" dirty="0">
                <a:solidFill>
                  <a:srgbClr val="000000"/>
                </a:solidFill>
              </a:rPr>
              <a:t> patterns from a single large graph or </a:t>
            </a:r>
            <a:r>
              <a:rPr lang="en-US" altLang="en-US" sz="1800" kern="0" dirty="0" smtClean="0">
                <a:solidFill>
                  <a:srgbClr val="000000"/>
                </a:solidFill>
              </a:rPr>
              <a:t>network</a:t>
            </a:r>
            <a:endParaRPr lang="en-US" altLang="en-US" sz="1800" kern="0" dirty="0">
              <a:solidFill>
                <a:srgbClr val="000000"/>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14</a:t>
            </a:fld>
            <a:endParaRPr lang="en-US"/>
          </a:p>
        </p:txBody>
      </p:sp>
      <p:grpSp>
        <p:nvGrpSpPr>
          <p:cNvPr id="5" name="Group 3"/>
          <p:cNvGrpSpPr>
            <a:grpSpLocks/>
          </p:cNvGrpSpPr>
          <p:nvPr/>
        </p:nvGrpSpPr>
        <p:grpSpPr bwMode="auto">
          <a:xfrm>
            <a:off x="854440" y="3925899"/>
            <a:ext cx="7262279" cy="2557922"/>
            <a:chOff x="685800" y="1884114"/>
            <a:chExt cx="9318457" cy="4220699"/>
          </a:xfrm>
        </p:grpSpPr>
        <p:sp>
          <p:nvSpPr>
            <p:cNvPr id="6" name="Text Box 10"/>
            <p:cNvSpPr txBox="1">
              <a:spLocks noChangeArrowheads="1"/>
            </p:cNvSpPr>
            <p:nvPr/>
          </p:nvSpPr>
          <p:spPr bwMode="auto">
            <a:xfrm>
              <a:off x="7867647" y="1884114"/>
              <a:ext cx="2136610" cy="558631"/>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defRPr/>
              </a:pPr>
              <a:r>
                <a:rPr lang="en-US" altLang="en-US" sz="1600" b="1" dirty="0" smtClean="0">
                  <a:solidFill>
                    <a:srgbClr val="000000"/>
                  </a:solidFill>
                  <a:latin typeface="Corbel" charset="0"/>
                  <a:ea typeface="Corbel" charset="0"/>
                  <a:cs typeface="Corbel" charset="0"/>
                </a:rPr>
                <a:t>Graph Dataset</a:t>
              </a:r>
            </a:p>
          </p:txBody>
        </p:sp>
        <p:sp>
          <p:nvSpPr>
            <p:cNvPr id="7" name="Text Box 11"/>
            <p:cNvSpPr txBox="1">
              <a:spLocks noChangeArrowheads="1"/>
            </p:cNvSpPr>
            <p:nvPr/>
          </p:nvSpPr>
          <p:spPr bwMode="auto">
            <a:xfrm>
              <a:off x="5734049" y="4033514"/>
              <a:ext cx="3107115" cy="558631"/>
            </a:xfrm>
            <a:prstGeom prst="rect">
              <a:avLst/>
            </a:prstGeom>
            <a:solidFill>
              <a:schemeClr val="accent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defRPr/>
              </a:pPr>
              <a:r>
                <a:rPr lang="en-US" altLang="en-US" sz="1600" b="1" dirty="0" smtClean="0">
                  <a:solidFill>
                    <a:srgbClr val="000000"/>
                  </a:solidFill>
                  <a:latin typeface="Corbel" charset="0"/>
                  <a:ea typeface="Corbel" charset="0"/>
                  <a:cs typeface="Corbel" charset="0"/>
                </a:rPr>
                <a:t>Frequent Graph Patterns</a:t>
              </a:r>
            </a:p>
          </p:txBody>
        </p:sp>
        <p:pic>
          <p:nvPicPr>
            <p:cNvPr id="8" name="Picture 21" descr="mo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69948"/>
              <a:ext cx="2137820" cy="13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2" descr="mol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900099"/>
              <a:ext cx="291464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3" descr="mol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399" y="1941374"/>
              <a:ext cx="2743201"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4"/>
            <p:cNvSpPr txBox="1">
              <a:spLocks noChangeArrowheads="1"/>
            </p:cNvSpPr>
            <p:nvPr/>
          </p:nvSpPr>
          <p:spPr bwMode="auto">
            <a:xfrm>
              <a:off x="1143000" y="3200400"/>
              <a:ext cx="559879" cy="55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1600">
                  <a:solidFill>
                    <a:srgbClr val="000000"/>
                  </a:solidFill>
                  <a:latin typeface="Corbel" charset="0"/>
                  <a:ea typeface="Corbel" charset="0"/>
                  <a:cs typeface="Corbel" charset="0"/>
                </a:rPr>
                <a:t>(A)</a:t>
              </a:r>
            </a:p>
          </p:txBody>
        </p:sp>
        <p:sp>
          <p:nvSpPr>
            <p:cNvPr id="12" name="Text Box 25"/>
            <p:cNvSpPr txBox="1">
              <a:spLocks noChangeArrowheads="1"/>
            </p:cNvSpPr>
            <p:nvPr/>
          </p:nvSpPr>
          <p:spPr bwMode="auto">
            <a:xfrm>
              <a:off x="3866849" y="3200400"/>
              <a:ext cx="549593" cy="55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1600">
                  <a:solidFill>
                    <a:srgbClr val="000000"/>
                  </a:solidFill>
                  <a:latin typeface="Corbel" charset="0"/>
                  <a:ea typeface="Corbel" charset="0"/>
                  <a:cs typeface="Corbel" charset="0"/>
                </a:rPr>
                <a:t>(B)</a:t>
              </a:r>
            </a:p>
          </p:txBody>
        </p:sp>
        <p:sp>
          <p:nvSpPr>
            <p:cNvPr id="13" name="Text Box 26"/>
            <p:cNvSpPr txBox="1">
              <a:spLocks noChangeArrowheads="1"/>
            </p:cNvSpPr>
            <p:nvPr/>
          </p:nvSpPr>
          <p:spPr bwMode="auto">
            <a:xfrm>
              <a:off x="6823939" y="3200400"/>
              <a:ext cx="537252" cy="55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1600">
                  <a:solidFill>
                    <a:srgbClr val="000000"/>
                  </a:solidFill>
                  <a:latin typeface="Corbel" charset="0"/>
                  <a:ea typeface="Corbel" charset="0"/>
                  <a:cs typeface="Corbel" charset="0"/>
                </a:rPr>
                <a:t>(C)</a:t>
              </a:r>
            </a:p>
          </p:txBody>
        </p:sp>
        <p:pic>
          <p:nvPicPr>
            <p:cNvPr id="14" name="Picture 28" descr="freq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6711" y="5167365"/>
              <a:ext cx="171026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9" descr="freq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9512" y="4692649"/>
              <a:ext cx="1105715" cy="141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30"/>
            <p:cNvSpPr txBox="1">
              <a:spLocks noChangeArrowheads="1"/>
            </p:cNvSpPr>
            <p:nvPr/>
          </p:nvSpPr>
          <p:spPr bwMode="auto">
            <a:xfrm>
              <a:off x="2338387" y="4921250"/>
              <a:ext cx="510514" cy="55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1600">
                  <a:solidFill>
                    <a:srgbClr val="000000"/>
                  </a:solidFill>
                  <a:latin typeface="Corbel" charset="0"/>
                  <a:ea typeface="Corbel" charset="0"/>
                  <a:cs typeface="Corbel" charset="0"/>
                </a:rPr>
                <a:t>(1)</a:t>
              </a:r>
            </a:p>
          </p:txBody>
        </p:sp>
        <p:sp>
          <p:nvSpPr>
            <p:cNvPr id="17" name="Text Box 31"/>
            <p:cNvSpPr txBox="1">
              <a:spLocks noChangeArrowheads="1"/>
            </p:cNvSpPr>
            <p:nvPr/>
          </p:nvSpPr>
          <p:spPr bwMode="auto">
            <a:xfrm>
              <a:off x="5614987" y="4921250"/>
              <a:ext cx="531083" cy="558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1600">
                  <a:solidFill>
                    <a:srgbClr val="000000"/>
                  </a:solidFill>
                  <a:latin typeface="Corbel" charset="0"/>
                  <a:ea typeface="Corbel" charset="0"/>
                  <a:cs typeface="Corbel" charset="0"/>
                </a:rPr>
                <a:t>(2)</a:t>
              </a:r>
            </a:p>
          </p:txBody>
        </p:sp>
      </p:grpSp>
      <p:sp>
        <p:nvSpPr>
          <p:cNvPr id="18" name="TextBox 17"/>
          <p:cNvSpPr txBox="1"/>
          <p:nvPr/>
        </p:nvSpPr>
        <p:spPr>
          <a:xfrm>
            <a:off x="1035392" y="5110348"/>
            <a:ext cx="1243113" cy="338554"/>
          </a:xfrm>
          <a:prstGeom prst="rect">
            <a:avLst/>
          </a:prstGeom>
          <a:solidFill>
            <a:schemeClr val="accent2">
              <a:lumMod val="40000"/>
              <a:lumOff val="60000"/>
            </a:schemeClr>
          </a:solidFill>
        </p:spPr>
        <p:txBody>
          <a:bodyPr wrap="square">
            <a:spAutoFit/>
          </a:bodyPr>
          <a:lstStyle/>
          <a:p>
            <a:pPr algn="ctr" defTabSz="457189">
              <a:defRPr/>
            </a:pPr>
            <a:r>
              <a:rPr lang="en-US" sz="1600" dirty="0" err="1">
                <a:solidFill>
                  <a:srgbClr val="000000"/>
                </a:solidFill>
                <a:latin typeface="Corbel" charset="0"/>
                <a:ea typeface="Corbel" charset="0"/>
                <a:cs typeface="Corbel" charset="0"/>
              </a:rPr>
              <a:t>min_sup</a:t>
            </a:r>
            <a:r>
              <a:rPr lang="en-US" sz="1600" dirty="0">
                <a:solidFill>
                  <a:srgbClr val="000000"/>
                </a:solidFill>
                <a:latin typeface="Corbel" charset="0"/>
                <a:ea typeface="Corbel" charset="0"/>
                <a:cs typeface="Corbel" charset="0"/>
              </a:rPr>
              <a:t> = 2</a:t>
            </a:r>
          </a:p>
        </p:txBody>
      </p:sp>
    </p:spTree>
    <p:extLst>
      <p:ext uri="{BB962C8B-B14F-4D97-AF65-F5344CB8AC3E}">
        <p14:creationId xmlns:p14="http://schemas.microsoft.com/office/powerpoint/2010/main" val="156085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smtClean="0"/>
              <a:t>Graph </a:t>
            </a:r>
            <a:r>
              <a:rPr lang="en-US" altLang="en-US" dirty="0"/>
              <a:t>Pattern </a:t>
            </a:r>
            <a:r>
              <a:rPr lang="en-US" altLang="en-US" dirty="0" smtClean="0"/>
              <a:t>Mining</a:t>
            </a:r>
            <a:r>
              <a:rPr lang="en-US" altLang="zh-CN" dirty="0" smtClean="0"/>
              <a:t>:</a:t>
            </a:r>
            <a:r>
              <a:rPr lang="zh-CN" altLang="en-US" dirty="0" smtClean="0"/>
              <a:t> </a:t>
            </a:r>
            <a:r>
              <a:rPr lang="en-US" altLang="zh-CN" dirty="0" smtClean="0"/>
              <a:t>Applications</a:t>
            </a:r>
            <a:endParaRPr lang="en-US" dirty="0"/>
          </a:p>
        </p:txBody>
      </p:sp>
      <p:sp>
        <p:nvSpPr>
          <p:cNvPr id="3" name="Content Placeholder 2"/>
          <p:cNvSpPr>
            <a:spLocks noGrp="1"/>
          </p:cNvSpPr>
          <p:nvPr>
            <p:ph idx="1"/>
          </p:nvPr>
        </p:nvSpPr>
        <p:spPr>
          <a:xfrm>
            <a:off x="457200" y="1600200"/>
            <a:ext cx="8229600" cy="5121275"/>
          </a:xfrm>
        </p:spPr>
        <p:txBody>
          <a:bodyPr>
            <a:normAutofit lnSpcReduction="10000"/>
          </a:bodyPr>
          <a:lstStyle/>
          <a:p>
            <a:pPr>
              <a:spcAft>
                <a:spcPts val="600"/>
              </a:spcAft>
            </a:pPr>
            <a:r>
              <a:rPr lang="en-US" altLang="en-US" sz="2400" dirty="0"/>
              <a:t>Bioinformatics</a:t>
            </a:r>
          </a:p>
          <a:p>
            <a:pPr lvl="1">
              <a:spcAft>
                <a:spcPts val="600"/>
              </a:spcAft>
            </a:pPr>
            <a:r>
              <a:rPr lang="en-US" altLang="en-US" sz="2400" dirty="0"/>
              <a:t>Gene networks, protein interactions, metabolic pathways</a:t>
            </a:r>
          </a:p>
          <a:p>
            <a:pPr>
              <a:spcAft>
                <a:spcPts val="600"/>
              </a:spcAft>
            </a:pPr>
            <a:r>
              <a:rPr lang="en-US" altLang="en-US" sz="2400" dirty="0" err="1"/>
              <a:t>Chem</a:t>
            </a:r>
            <a:r>
              <a:rPr lang="en-US" altLang="en-US" sz="2400" dirty="0"/>
              <a:t>-informatics:  Mining chemical compound structures</a:t>
            </a:r>
          </a:p>
          <a:p>
            <a:pPr>
              <a:spcAft>
                <a:spcPts val="600"/>
              </a:spcAft>
            </a:pPr>
            <a:r>
              <a:rPr lang="en-US" altLang="en-US" sz="2400" dirty="0"/>
              <a:t>Social networks, web communities, tweets,  …</a:t>
            </a:r>
          </a:p>
          <a:p>
            <a:pPr>
              <a:spcAft>
                <a:spcPts val="600"/>
              </a:spcAft>
            </a:pPr>
            <a:r>
              <a:rPr lang="en-US" altLang="en-US" sz="2400" dirty="0"/>
              <a:t>Cell phone networks, computer networks, …</a:t>
            </a:r>
          </a:p>
          <a:p>
            <a:pPr>
              <a:spcAft>
                <a:spcPts val="600"/>
              </a:spcAft>
            </a:pPr>
            <a:r>
              <a:rPr lang="en-US" altLang="en-US" sz="2400" dirty="0"/>
              <a:t>Web graphs, XML structures, semantic Web, information networks </a:t>
            </a:r>
          </a:p>
          <a:p>
            <a:pPr>
              <a:spcAft>
                <a:spcPts val="600"/>
              </a:spcAft>
            </a:pPr>
            <a:r>
              <a:rPr lang="en-US" altLang="en-US" sz="2400" dirty="0"/>
              <a:t>Software engineering: program execution flow analysis</a:t>
            </a:r>
          </a:p>
          <a:p>
            <a:pPr>
              <a:spcAft>
                <a:spcPts val="600"/>
              </a:spcAft>
            </a:pPr>
            <a:r>
              <a:rPr lang="en-US" altLang="en-US" sz="2400" dirty="0"/>
              <a:t>Building blocks for graph classification, clustering, compression, comparison, and correlation analysis</a:t>
            </a:r>
          </a:p>
          <a:p>
            <a:pPr>
              <a:spcAft>
                <a:spcPts val="600"/>
              </a:spcAft>
            </a:pPr>
            <a:r>
              <a:rPr lang="en-US" altLang="en-US" sz="2400" dirty="0"/>
              <a:t>Graph indexing and graph similarity search</a:t>
            </a:r>
          </a:p>
        </p:txBody>
      </p:sp>
      <p:sp>
        <p:nvSpPr>
          <p:cNvPr id="4" name="Slide Number Placeholder 3"/>
          <p:cNvSpPr>
            <a:spLocks noGrp="1"/>
          </p:cNvSpPr>
          <p:nvPr>
            <p:ph type="sldNum" sz="quarter" idx="12"/>
          </p:nvPr>
        </p:nvSpPr>
        <p:spPr/>
        <p:txBody>
          <a:bodyPr/>
          <a:lstStyle/>
          <a:p>
            <a:fld id="{18A68613-FF0B-4246-B613-8295211CFAFA}" type="slidenum">
              <a:rPr lang="en-US" smtClean="0"/>
              <a:t>15</a:t>
            </a:fld>
            <a:endParaRPr lang="en-US"/>
          </a:p>
        </p:txBody>
      </p:sp>
    </p:spTree>
    <p:extLst>
      <p:ext uri="{BB962C8B-B14F-4D97-AF65-F5344CB8AC3E}">
        <p14:creationId xmlns:p14="http://schemas.microsoft.com/office/powerpoint/2010/main" val="1849792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mtClean="0"/>
              <a:t>Graph Pattern Mining Algorithms: Different Methodologies</a:t>
            </a:r>
            <a:endParaRPr lang="en-US"/>
          </a:p>
        </p:txBody>
      </p:sp>
      <p:sp>
        <p:nvSpPr>
          <p:cNvPr id="3" name="Content Placeholder 2"/>
          <p:cNvSpPr>
            <a:spLocks noGrp="1"/>
          </p:cNvSpPr>
          <p:nvPr>
            <p:ph idx="1"/>
          </p:nvPr>
        </p:nvSpPr>
        <p:spPr>
          <a:xfrm>
            <a:off x="457200" y="1600200"/>
            <a:ext cx="8229600" cy="5121275"/>
          </a:xfrm>
        </p:spPr>
        <p:txBody>
          <a:bodyPr>
            <a:normAutofit/>
          </a:bodyPr>
          <a:lstStyle/>
          <a:p>
            <a:r>
              <a:rPr lang="en-US" altLang="en-US" sz="2400" dirty="0" smtClean="0"/>
              <a:t>Generation of candidate </a:t>
            </a:r>
            <a:r>
              <a:rPr lang="en-US" altLang="en-US" sz="2400" dirty="0" err="1" smtClean="0"/>
              <a:t>subgraphs</a:t>
            </a:r>
            <a:endParaRPr lang="en-US" altLang="en-US" sz="2400" dirty="0" smtClean="0"/>
          </a:p>
          <a:p>
            <a:pPr lvl="1"/>
            <a:r>
              <a:rPr lang="en-US" altLang="en-US" sz="2400" dirty="0" err="1" smtClean="0"/>
              <a:t>Apriori</a:t>
            </a:r>
            <a:r>
              <a:rPr lang="en-US" altLang="en-US" sz="2400" dirty="0" smtClean="0"/>
              <a:t> vs. pattern </a:t>
            </a:r>
            <a:r>
              <a:rPr lang="en-US" altLang="en-US" sz="2400" dirty="0" smtClean="0"/>
              <a:t>growth</a:t>
            </a:r>
            <a:r>
              <a:rPr lang="zh-CN" altLang="en-US" sz="2400" dirty="0" smtClean="0"/>
              <a:t> </a:t>
            </a:r>
            <a:r>
              <a:rPr lang="en-US" altLang="en-US" sz="2400" dirty="0" smtClean="0"/>
              <a:t>(</a:t>
            </a:r>
            <a:r>
              <a:rPr lang="en-US" altLang="en-US" sz="2400" dirty="0" smtClean="0"/>
              <a:t>e.g., FSG vs. </a:t>
            </a:r>
            <a:r>
              <a:rPr lang="en-US" altLang="en-US" sz="2400" dirty="0" err="1" smtClean="0"/>
              <a:t>gSpan</a:t>
            </a:r>
            <a:r>
              <a:rPr lang="en-US" altLang="en-US" sz="2400" dirty="0" smtClean="0"/>
              <a:t>)</a:t>
            </a:r>
          </a:p>
          <a:p>
            <a:r>
              <a:rPr lang="en-US" altLang="en-US" sz="2400" dirty="0" smtClean="0"/>
              <a:t>Search order</a:t>
            </a:r>
          </a:p>
          <a:p>
            <a:pPr lvl="1"/>
            <a:r>
              <a:rPr lang="en-US" altLang="en-US" sz="2400" dirty="0" smtClean="0"/>
              <a:t>Breadth vs. depth</a:t>
            </a:r>
          </a:p>
          <a:p>
            <a:r>
              <a:rPr lang="en-US" altLang="en-US" sz="2400" dirty="0" smtClean="0"/>
              <a:t>Elimination of duplicate </a:t>
            </a:r>
            <a:r>
              <a:rPr lang="en-US" altLang="en-US" sz="2400" dirty="0" err="1" smtClean="0"/>
              <a:t>subgraphs</a:t>
            </a:r>
            <a:endParaRPr lang="en-US" altLang="en-US" sz="2400" dirty="0" smtClean="0"/>
          </a:p>
          <a:p>
            <a:pPr lvl="1"/>
            <a:r>
              <a:rPr lang="en-US" altLang="en-US" sz="2400" dirty="0" smtClean="0"/>
              <a:t>Passive vs. active (e.g., </a:t>
            </a:r>
            <a:r>
              <a:rPr lang="en-US" altLang="en-US" sz="2400" dirty="0" err="1" smtClean="0"/>
              <a:t>gSpan</a:t>
            </a:r>
            <a:r>
              <a:rPr lang="en-US" altLang="en-US" sz="2400" dirty="0" smtClean="0"/>
              <a:t> (Yan&amp;Han’02))</a:t>
            </a:r>
          </a:p>
          <a:p>
            <a:r>
              <a:rPr lang="en-US" altLang="en-US" sz="2400" dirty="0" smtClean="0"/>
              <a:t>Order </a:t>
            </a:r>
            <a:r>
              <a:rPr lang="en-US" altLang="en-US" sz="2400" dirty="0" smtClean="0"/>
              <a:t>of pattern discovery</a:t>
            </a:r>
          </a:p>
          <a:p>
            <a:pPr lvl="1"/>
            <a:r>
              <a:rPr lang="en-US" altLang="en-US" sz="2400" dirty="0" smtClean="0"/>
              <a:t>Path </a:t>
            </a:r>
            <a:r>
              <a:rPr lang="en-US" altLang="en-US" sz="2400" dirty="0" smtClean="0">
                <a:sym typeface="Wingdings" pitchFamily="2" charset="2"/>
              </a:rPr>
              <a:t></a:t>
            </a:r>
            <a:r>
              <a:rPr lang="en-US" altLang="en-US" sz="2400" dirty="0" smtClean="0"/>
              <a:t> tree </a:t>
            </a:r>
            <a:r>
              <a:rPr lang="en-US" altLang="en-US" sz="2400" dirty="0" smtClean="0">
                <a:sym typeface="Wingdings" pitchFamily="2" charset="2"/>
              </a:rPr>
              <a:t></a:t>
            </a:r>
            <a:r>
              <a:rPr lang="en-US" altLang="en-US" sz="2400" dirty="0" smtClean="0"/>
              <a:t> graph (e.g., GASTON (Nijssen&amp;Kok’04)</a:t>
            </a:r>
            <a:r>
              <a:rPr lang="en-US" altLang="zh-CN" sz="2400" dirty="0" smtClean="0"/>
              <a:t>)</a:t>
            </a:r>
            <a:endParaRPr lang="en-US" altLang="en-US" sz="2400" dirty="0"/>
          </a:p>
        </p:txBody>
      </p:sp>
      <p:sp>
        <p:nvSpPr>
          <p:cNvPr id="4" name="Slide Number Placeholder 3"/>
          <p:cNvSpPr>
            <a:spLocks noGrp="1"/>
          </p:cNvSpPr>
          <p:nvPr>
            <p:ph type="sldNum" sz="quarter" idx="12"/>
          </p:nvPr>
        </p:nvSpPr>
        <p:spPr/>
        <p:txBody>
          <a:bodyPr/>
          <a:lstStyle/>
          <a:p>
            <a:fld id="{18A68613-FF0B-4246-B613-8295211CFAFA}" type="slidenum">
              <a:rPr lang="en-US" smtClean="0"/>
              <a:t>16</a:t>
            </a:fld>
            <a:endParaRPr lang="en-US"/>
          </a:p>
        </p:txBody>
      </p:sp>
    </p:spTree>
    <p:extLst>
      <p:ext uri="{BB962C8B-B14F-4D97-AF65-F5344CB8AC3E}">
        <p14:creationId xmlns:p14="http://schemas.microsoft.com/office/powerpoint/2010/main" val="345386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err="1"/>
              <a:t>Apriori</a:t>
            </a:r>
            <a:r>
              <a:rPr lang="en-US" altLang="en-US" dirty="0"/>
              <a:t>-Based Approach</a:t>
            </a:r>
            <a:endParaRPr lang="en-US" dirty="0"/>
          </a:p>
        </p:txBody>
      </p:sp>
      <p:sp>
        <p:nvSpPr>
          <p:cNvPr id="3" name="Content Placeholder 2"/>
          <p:cNvSpPr>
            <a:spLocks noGrp="1"/>
          </p:cNvSpPr>
          <p:nvPr>
            <p:ph idx="1"/>
          </p:nvPr>
        </p:nvSpPr>
        <p:spPr>
          <a:xfrm>
            <a:off x="457200" y="1600200"/>
            <a:ext cx="5239062" cy="5121275"/>
          </a:xfrm>
        </p:spPr>
        <p:txBody>
          <a:bodyPr>
            <a:normAutofit lnSpcReduction="10000"/>
          </a:bodyPr>
          <a:lstStyle/>
          <a:p>
            <a:pPr>
              <a:spcBef>
                <a:spcPts val="1200"/>
              </a:spcBef>
              <a:spcAft>
                <a:spcPts val="600"/>
              </a:spcAft>
              <a:defRPr/>
            </a:pPr>
            <a:r>
              <a:rPr lang="en-US" altLang="en-US" sz="2400" kern="0" dirty="0">
                <a:solidFill>
                  <a:srgbClr val="000000"/>
                </a:solidFill>
              </a:rPr>
              <a:t>The </a:t>
            </a:r>
            <a:r>
              <a:rPr lang="en-US" altLang="en-US" sz="2400" kern="0" dirty="0" err="1">
                <a:solidFill>
                  <a:srgbClr val="000000"/>
                </a:solidFill>
              </a:rPr>
              <a:t>Apriori</a:t>
            </a:r>
            <a:r>
              <a:rPr lang="en-US" altLang="en-US" sz="2400" kern="0" dirty="0">
                <a:solidFill>
                  <a:srgbClr val="000000"/>
                </a:solidFill>
              </a:rPr>
              <a:t> property (anti-monotonicity):  A size-</a:t>
            </a:r>
            <a:r>
              <a:rPr lang="en-US" altLang="en-US" sz="2400" i="1" kern="0" dirty="0">
                <a:solidFill>
                  <a:srgbClr val="000000"/>
                </a:solidFill>
              </a:rPr>
              <a:t>k</a:t>
            </a:r>
            <a:r>
              <a:rPr lang="en-US" altLang="en-US" sz="2400" kern="0" dirty="0">
                <a:solidFill>
                  <a:srgbClr val="000000"/>
                </a:solidFill>
              </a:rPr>
              <a:t> </a:t>
            </a:r>
            <a:r>
              <a:rPr lang="en-US" altLang="en-US" sz="2400" kern="0" dirty="0" err="1">
                <a:solidFill>
                  <a:srgbClr val="000000"/>
                </a:solidFill>
              </a:rPr>
              <a:t>subgraph</a:t>
            </a:r>
            <a:r>
              <a:rPr lang="en-US" altLang="en-US" sz="2400" kern="0" dirty="0">
                <a:solidFill>
                  <a:srgbClr val="000000"/>
                </a:solidFill>
              </a:rPr>
              <a:t> is frequent if and only if all of its </a:t>
            </a:r>
            <a:r>
              <a:rPr lang="en-US" altLang="en-US" sz="2400" kern="0" dirty="0" err="1">
                <a:solidFill>
                  <a:srgbClr val="000000"/>
                </a:solidFill>
              </a:rPr>
              <a:t>subgraphs</a:t>
            </a:r>
            <a:r>
              <a:rPr lang="en-US" altLang="en-US" sz="2400" kern="0" dirty="0">
                <a:solidFill>
                  <a:srgbClr val="000000"/>
                </a:solidFill>
              </a:rPr>
              <a:t> are frequent</a:t>
            </a:r>
          </a:p>
          <a:p>
            <a:pPr>
              <a:spcBef>
                <a:spcPts val="1200"/>
              </a:spcBef>
              <a:spcAft>
                <a:spcPts val="600"/>
              </a:spcAft>
              <a:defRPr/>
            </a:pPr>
            <a:r>
              <a:rPr lang="en-US" altLang="en-US" sz="2400" kern="0" dirty="0">
                <a:solidFill>
                  <a:srgbClr val="000000"/>
                </a:solidFill>
              </a:rPr>
              <a:t>A candidate size-(</a:t>
            </a:r>
            <a:r>
              <a:rPr lang="en-US" altLang="en-US" sz="2400" i="1" kern="0" dirty="0">
                <a:solidFill>
                  <a:srgbClr val="000000"/>
                </a:solidFill>
              </a:rPr>
              <a:t>k</a:t>
            </a:r>
            <a:r>
              <a:rPr lang="en-US" altLang="en-US" sz="2400" kern="0" dirty="0">
                <a:solidFill>
                  <a:srgbClr val="000000"/>
                </a:solidFill>
              </a:rPr>
              <a:t>+1) edge/vertex </a:t>
            </a:r>
            <a:r>
              <a:rPr lang="en-US" altLang="en-US" sz="2400" kern="0" dirty="0" err="1">
                <a:solidFill>
                  <a:srgbClr val="000000"/>
                </a:solidFill>
              </a:rPr>
              <a:t>subgraph</a:t>
            </a:r>
            <a:r>
              <a:rPr lang="en-US" altLang="en-US" sz="2400" kern="0" dirty="0">
                <a:solidFill>
                  <a:srgbClr val="000000"/>
                </a:solidFill>
              </a:rPr>
              <a:t> is generated if its corresponding two </a:t>
            </a:r>
            <a:r>
              <a:rPr lang="en-US" altLang="en-US" sz="2400" i="1" kern="0" dirty="0">
                <a:solidFill>
                  <a:srgbClr val="000000"/>
                </a:solidFill>
              </a:rPr>
              <a:t>k</a:t>
            </a:r>
            <a:r>
              <a:rPr lang="en-US" altLang="en-US" sz="2400" kern="0" dirty="0">
                <a:solidFill>
                  <a:srgbClr val="000000"/>
                </a:solidFill>
              </a:rPr>
              <a:t>-edge/vertex </a:t>
            </a:r>
            <a:r>
              <a:rPr lang="en-US" altLang="en-US" sz="2400" kern="0" dirty="0" err="1">
                <a:solidFill>
                  <a:srgbClr val="000000"/>
                </a:solidFill>
              </a:rPr>
              <a:t>subgraphs</a:t>
            </a:r>
            <a:r>
              <a:rPr lang="en-US" altLang="en-US" sz="2400" kern="0" dirty="0">
                <a:solidFill>
                  <a:srgbClr val="000000"/>
                </a:solidFill>
              </a:rPr>
              <a:t> are frequent</a:t>
            </a:r>
          </a:p>
          <a:p>
            <a:pPr>
              <a:spcBef>
                <a:spcPts val="1200"/>
              </a:spcBef>
              <a:spcAft>
                <a:spcPts val="600"/>
              </a:spcAft>
              <a:defRPr/>
            </a:pPr>
            <a:r>
              <a:rPr lang="en-US" altLang="en-US" sz="2400" kern="0" dirty="0">
                <a:solidFill>
                  <a:srgbClr val="000000"/>
                </a:solidFill>
              </a:rPr>
              <a:t>Iterative mining process:  </a:t>
            </a:r>
          </a:p>
          <a:p>
            <a:pPr lvl="1">
              <a:spcBef>
                <a:spcPts val="1200"/>
              </a:spcBef>
              <a:spcAft>
                <a:spcPts val="600"/>
              </a:spcAft>
              <a:defRPr/>
            </a:pPr>
            <a:r>
              <a:rPr lang="en-US" altLang="en-US" sz="2400" kern="0" dirty="0">
                <a:solidFill>
                  <a:srgbClr val="000000"/>
                </a:solidFill>
              </a:rPr>
              <a:t>Candidate-generation </a:t>
            </a:r>
            <a:r>
              <a:rPr lang="en-US" altLang="en-US" sz="2400" dirty="0">
                <a:solidFill>
                  <a:srgbClr val="000000"/>
                </a:solidFill>
                <a:sym typeface="Wingdings" pitchFamily="2" charset="2"/>
              </a:rPr>
              <a:t> candidate pruning  support counting  candidate elimination</a:t>
            </a:r>
            <a:endParaRPr lang="en-US" altLang="en-US" sz="2400" kern="0" dirty="0">
              <a:solidFill>
                <a:srgbClr val="000000"/>
              </a:solidFill>
            </a:endParaRP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17</a:t>
            </a:fld>
            <a:endParaRPr lang="en-US"/>
          </a:p>
        </p:txBody>
      </p:sp>
      <p:grpSp>
        <p:nvGrpSpPr>
          <p:cNvPr id="5" name="Group 2"/>
          <p:cNvGrpSpPr>
            <a:grpSpLocks/>
          </p:cNvGrpSpPr>
          <p:nvPr/>
        </p:nvGrpSpPr>
        <p:grpSpPr bwMode="auto">
          <a:xfrm>
            <a:off x="5533401" y="1791494"/>
            <a:ext cx="3598347" cy="4191000"/>
            <a:chOff x="5539510" y="2057400"/>
            <a:chExt cx="3026091" cy="4191000"/>
          </a:xfrm>
        </p:grpSpPr>
        <p:grpSp>
          <p:nvGrpSpPr>
            <p:cNvPr id="6" name="Group 1"/>
            <p:cNvGrpSpPr>
              <a:grpSpLocks/>
            </p:cNvGrpSpPr>
            <p:nvPr/>
          </p:nvGrpSpPr>
          <p:grpSpPr bwMode="auto">
            <a:xfrm>
              <a:off x="5539510" y="2057400"/>
              <a:ext cx="3026091" cy="3962400"/>
              <a:chOff x="2428875" y="1295400"/>
              <a:chExt cx="3026091" cy="3962400"/>
            </a:xfrm>
          </p:grpSpPr>
          <p:sp>
            <p:nvSpPr>
              <p:cNvPr id="8" name="Text Box 3"/>
              <p:cNvSpPr txBox="1">
                <a:spLocks noChangeArrowheads="1"/>
              </p:cNvSpPr>
              <p:nvPr/>
            </p:nvSpPr>
            <p:spPr bwMode="auto">
              <a:xfrm>
                <a:off x="4562475" y="3886200"/>
                <a:ext cx="3952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2800">
                    <a:solidFill>
                      <a:srgbClr val="000000"/>
                    </a:solidFill>
                    <a:latin typeface="Corbel" charset="0"/>
                    <a:ea typeface="Corbel" charset="0"/>
                    <a:cs typeface="Corbel" charset="0"/>
                  </a:rPr>
                  <a:t>…</a:t>
                </a:r>
              </a:p>
            </p:txBody>
          </p:sp>
          <p:sp>
            <p:nvSpPr>
              <p:cNvPr id="9" name="Oval 4"/>
              <p:cNvSpPr>
                <a:spLocks noChangeArrowheads="1"/>
              </p:cNvSpPr>
              <p:nvPr/>
            </p:nvSpPr>
            <p:spPr bwMode="auto">
              <a:xfrm>
                <a:off x="2581275" y="24384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a:solidFill>
                      <a:srgbClr val="000000"/>
                    </a:solidFill>
                    <a:latin typeface="Corbel" charset="0"/>
                    <a:ea typeface="Corbel" charset="0"/>
                    <a:cs typeface="Corbel" charset="0"/>
                  </a:rPr>
                  <a:t>G</a:t>
                </a:r>
                <a:endParaRPr lang="en-US" altLang="en-US" baseline="-25000">
                  <a:solidFill>
                    <a:srgbClr val="000000"/>
                  </a:solidFill>
                  <a:latin typeface="Corbel" charset="0"/>
                  <a:ea typeface="Corbel" charset="0"/>
                  <a:cs typeface="Corbel" charset="0"/>
                </a:endParaRPr>
              </a:p>
            </p:txBody>
          </p:sp>
          <p:sp>
            <p:nvSpPr>
              <p:cNvPr id="10" name="Oval 5"/>
              <p:cNvSpPr>
                <a:spLocks noChangeArrowheads="1"/>
              </p:cNvSpPr>
              <p:nvPr/>
            </p:nvSpPr>
            <p:spPr bwMode="auto">
              <a:xfrm>
                <a:off x="4486275" y="19050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rgbClr val="000000"/>
                    </a:solidFill>
                    <a:latin typeface="Corbel" charset="0"/>
                    <a:ea typeface="Corbel" charset="0"/>
                    <a:cs typeface="Corbel" charset="0"/>
                  </a:rPr>
                  <a:t>G</a:t>
                </a:r>
                <a:r>
                  <a:rPr lang="en-US" altLang="en-US" baseline="-25000">
                    <a:solidFill>
                      <a:srgbClr val="000000"/>
                    </a:solidFill>
                    <a:latin typeface="Corbel" charset="0"/>
                    <a:ea typeface="Corbel" charset="0"/>
                    <a:cs typeface="Corbel" charset="0"/>
                  </a:rPr>
                  <a:t>1</a:t>
                </a:r>
              </a:p>
            </p:txBody>
          </p:sp>
          <p:sp>
            <p:nvSpPr>
              <p:cNvPr id="11" name="Oval 6"/>
              <p:cNvSpPr>
                <a:spLocks noChangeArrowheads="1"/>
              </p:cNvSpPr>
              <p:nvPr/>
            </p:nvSpPr>
            <p:spPr bwMode="auto">
              <a:xfrm>
                <a:off x="4486275" y="28194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rgbClr val="000000"/>
                    </a:solidFill>
                    <a:latin typeface="Corbel" charset="0"/>
                    <a:ea typeface="Corbel" charset="0"/>
                    <a:cs typeface="Corbel" charset="0"/>
                  </a:rPr>
                  <a:t>G</a:t>
                </a:r>
                <a:r>
                  <a:rPr lang="en-US" altLang="en-US" baseline="-25000">
                    <a:solidFill>
                      <a:srgbClr val="000000"/>
                    </a:solidFill>
                    <a:latin typeface="Corbel" charset="0"/>
                    <a:ea typeface="Corbel" charset="0"/>
                    <a:cs typeface="Corbel" charset="0"/>
                  </a:rPr>
                  <a:t>2</a:t>
                </a:r>
              </a:p>
            </p:txBody>
          </p:sp>
          <p:sp>
            <p:nvSpPr>
              <p:cNvPr id="12" name="Oval 7"/>
              <p:cNvSpPr>
                <a:spLocks noChangeArrowheads="1"/>
              </p:cNvSpPr>
              <p:nvPr/>
            </p:nvSpPr>
            <p:spPr bwMode="auto">
              <a:xfrm>
                <a:off x="4486275" y="45720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dirty="0" err="1">
                    <a:solidFill>
                      <a:srgbClr val="000000"/>
                    </a:solidFill>
                    <a:latin typeface="Corbel" charset="0"/>
                    <a:ea typeface="Corbel" charset="0"/>
                    <a:cs typeface="Corbel" charset="0"/>
                  </a:rPr>
                  <a:t>G</a:t>
                </a:r>
                <a:r>
                  <a:rPr lang="en-US" altLang="en-US" baseline="-25000" dirty="0" err="1">
                    <a:solidFill>
                      <a:srgbClr val="000000"/>
                    </a:solidFill>
                    <a:latin typeface="Corbel" charset="0"/>
                    <a:ea typeface="Corbel" charset="0"/>
                    <a:cs typeface="Corbel" charset="0"/>
                  </a:rPr>
                  <a:t>n</a:t>
                </a:r>
                <a:endParaRPr lang="en-US" altLang="en-US" baseline="-25000" dirty="0">
                  <a:solidFill>
                    <a:srgbClr val="000000"/>
                  </a:solidFill>
                  <a:latin typeface="Corbel" charset="0"/>
                  <a:ea typeface="Corbel" charset="0"/>
                  <a:cs typeface="Corbel" charset="0"/>
                </a:endParaRPr>
              </a:p>
            </p:txBody>
          </p:sp>
          <p:sp>
            <p:nvSpPr>
              <p:cNvPr id="13" name="Line 8"/>
              <p:cNvSpPr>
                <a:spLocks noChangeShapeType="1"/>
              </p:cNvSpPr>
              <p:nvPr/>
            </p:nvSpPr>
            <p:spPr bwMode="auto">
              <a:xfrm flipV="1">
                <a:off x="3343275" y="2362200"/>
                <a:ext cx="1066800" cy="381000"/>
              </a:xfrm>
              <a:prstGeom prst="line">
                <a:avLst/>
              </a:prstGeom>
              <a:noFill/>
              <a:ln w="28575">
                <a:solidFill>
                  <a:srgbClr val="339966"/>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14" name="Line 9"/>
              <p:cNvSpPr>
                <a:spLocks noChangeShapeType="1"/>
              </p:cNvSpPr>
              <p:nvPr/>
            </p:nvSpPr>
            <p:spPr bwMode="auto">
              <a:xfrm>
                <a:off x="3343275" y="3886200"/>
                <a:ext cx="1066800" cy="914400"/>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15" name="Line 10"/>
              <p:cNvSpPr>
                <a:spLocks noChangeShapeType="1"/>
              </p:cNvSpPr>
              <p:nvPr/>
            </p:nvSpPr>
            <p:spPr bwMode="auto">
              <a:xfrm>
                <a:off x="3343275" y="2895600"/>
                <a:ext cx="1066800" cy="304800"/>
              </a:xfrm>
              <a:prstGeom prst="line">
                <a:avLst/>
              </a:prstGeom>
              <a:noFill/>
              <a:ln w="28575">
                <a:solidFill>
                  <a:srgbClr val="339966"/>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16" name="Text Box 11"/>
              <p:cNvSpPr txBox="1">
                <a:spLocks noChangeArrowheads="1"/>
              </p:cNvSpPr>
              <p:nvPr/>
            </p:nvSpPr>
            <p:spPr bwMode="auto">
              <a:xfrm>
                <a:off x="2428875" y="1600200"/>
                <a:ext cx="9126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a:solidFill>
                      <a:srgbClr val="170981"/>
                    </a:solidFill>
                    <a:latin typeface="Corbel" charset="0"/>
                    <a:ea typeface="Corbel" charset="0"/>
                    <a:cs typeface="Corbel" charset="0"/>
                  </a:rPr>
                  <a:t>k-edge</a:t>
                </a:r>
              </a:p>
            </p:txBody>
          </p:sp>
          <p:sp>
            <p:nvSpPr>
              <p:cNvPr id="17" name="Text Box 12"/>
              <p:cNvSpPr txBox="1">
                <a:spLocks noChangeArrowheads="1"/>
              </p:cNvSpPr>
              <p:nvPr/>
            </p:nvSpPr>
            <p:spPr bwMode="auto">
              <a:xfrm>
                <a:off x="4105275" y="1295400"/>
                <a:ext cx="13496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a:solidFill>
                      <a:srgbClr val="170981"/>
                    </a:solidFill>
                    <a:latin typeface="Corbel" charset="0"/>
                    <a:ea typeface="Corbel" charset="0"/>
                    <a:cs typeface="Corbel" charset="0"/>
                  </a:rPr>
                  <a:t>(k+1)-edge</a:t>
                </a:r>
              </a:p>
            </p:txBody>
          </p:sp>
          <p:sp>
            <p:nvSpPr>
              <p:cNvPr id="18" name="Oval 13"/>
              <p:cNvSpPr>
                <a:spLocks noChangeArrowheads="1"/>
              </p:cNvSpPr>
              <p:nvPr/>
            </p:nvSpPr>
            <p:spPr bwMode="auto">
              <a:xfrm>
                <a:off x="2581275" y="35052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a:solidFill>
                      <a:srgbClr val="000000"/>
                    </a:solidFill>
                    <a:latin typeface="Corbel" charset="0"/>
                    <a:ea typeface="Corbel" charset="0"/>
                    <a:cs typeface="Corbel" charset="0"/>
                  </a:rPr>
                  <a:t>G’</a:t>
                </a:r>
                <a:endParaRPr lang="en-US" altLang="en-US" baseline="-25000">
                  <a:solidFill>
                    <a:srgbClr val="000000"/>
                  </a:solidFill>
                  <a:latin typeface="Corbel" charset="0"/>
                  <a:ea typeface="Corbel" charset="0"/>
                  <a:cs typeface="Corbel" charset="0"/>
                </a:endParaRPr>
              </a:p>
            </p:txBody>
          </p:sp>
          <p:sp>
            <p:nvSpPr>
              <p:cNvPr id="19" name="Line 14"/>
              <p:cNvSpPr>
                <a:spLocks noChangeShapeType="1"/>
              </p:cNvSpPr>
              <p:nvPr/>
            </p:nvSpPr>
            <p:spPr bwMode="auto">
              <a:xfrm flipV="1">
                <a:off x="3343275" y="2514600"/>
                <a:ext cx="1143000" cy="1219200"/>
              </a:xfrm>
              <a:prstGeom prst="line">
                <a:avLst/>
              </a:prstGeom>
              <a:noFill/>
              <a:ln w="28575">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0" name="Oval 15"/>
              <p:cNvSpPr>
                <a:spLocks noChangeArrowheads="1"/>
              </p:cNvSpPr>
              <p:nvPr/>
            </p:nvSpPr>
            <p:spPr bwMode="auto">
              <a:xfrm>
                <a:off x="2581275" y="45720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a:solidFill>
                      <a:srgbClr val="000000"/>
                    </a:solidFill>
                    <a:latin typeface="Corbel" charset="0"/>
                    <a:ea typeface="Corbel" charset="0"/>
                    <a:cs typeface="Corbel" charset="0"/>
                  </a:rPr>
                  <a:t>G’’</a:t>
                </a:r>
                <a:endParaRPr lang="en-US" altLang="en-US" baseline="-25000">
                  <a:solidFill>
                    <a:srgbClr val="000000"/>
                  </a:solidFill>
                  <a:latin typeface="Corbel" charset="0"/>
                  <a:ea typeface="Corbel" charset="0"/>
                  <a:cs typeface="Corbel" charset="0"/>
                </a:endParaRPr>
              </a:p>
            </p:txBody>
          </p:sp>
          <p:sp>
            <p:nvSpPr>
              <p:cNvPr id="21" name="Line 16"/>
              <p:cNvSpPr>
                <a:spLocks noChangeShapeType="1"/>
              </p:cNvSpPr>
              <p:nvPr/>
            </p:nvSpPr>
            <p:spPr bwMode="auto">
              <a:xfrm flipV="1">
                <a:off x="3343275" y="4953000"/>
                <a:ext cx="1066800" cy="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2" name="Line 17"/>
              <p:cNvSpPr>
                <a:spLocks noChangeShapeType="1"/>
              </p:cNvSpPr>
              <p:nvPr/>
            </p:nvSpPr>
            <p:spPr bwMode="auto">
              <a:xfrm flipV="1">
                <a:off x="3343275" y="3352800"/>
                <a:ext cx="1066800" cy="1447800"/>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grpSp>
        <p:sp>
          <p:nvSpPr>
            <p:cNvPr id="7" name="Text Box 18"/>
            <p:cNvSpPr txBox="1">
              <a:spLocks noChangeArrowheads="1"/>
            </p:cNvSpPr>
            <p:nvPr/>
          </p:nvSpPr>
          <p:spPr bwMode="auto">
            <a:xfrm>
              <a:off x="6705600" y="5786735"/>
              <a:ext cx="5866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a:solidFill>
                    <a:srgbClr val="2C5A88"/>
                  </a:solidFill>
                  <a:latin typeface="Corbel" charset="0"/>
                  <a:ea typeface="Corbel" charset="0"/>
                  <a:cs typeface="Corbel" charset="0"/>
                </a:rPr>
                <a:t>Join</a:t>
              </a:r>
            </a:p>
          </p:txBody>
        </p:sp>
      </p:grpSp>
    </p:spTree>
    <p:extLst>
      <p:ext uri="{BB962C8B-B14F-4D97-AF65-F5344CB8AC3E}">
        <p14:creationId xmlns:p14="http://schemas.microsoft.com/office/powerpoint/2010/main" val="263935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t>Candidate Generation:  </a:t>
            </a:r>
            <a:br>
              <a:rPr lang="en-US" altLang="en-US" dirty="0"/>
            </a:br>
            <a:r>
              <a:rPr lang="en-US" altLang="en-US" dirty="0"/>
              <a:t>Vertex Growing vs. Edge Growing</a:t>
            </a:r>
            <a:endParaRPr lang="en-US" dirty="0"/>
          </a:p>
        </p:txBody>
      </p:sp>
      <p:sp>
        <p:nvSpPr>
          <p:cNvPr id="3" name="Content Placeholder 2"/>
          <p:cNvSpPr>
            <a:spLocks noGrp="1"/>
          </p:cNvSpPr>
          <p:nvPr>
            <p:ph idx="1"/>
          </p:nvPr>
        </p:nvSpPr>
        <p:spPr>
          <a:xfrm>
            <a:off x="457200" y="1600200"/>
            <a:ext cx="8229600" cy="5121275"/>
          </a:xfrm>
        </p:spPr>
        <p:txBody>
          <a:bodyPr>
            <a:noAutofit/>
          </a:bodyPr>
          <a:lstStyle/>
          <a:p>
            <a:r>
              <a:rPr lang="en-US" altLang="en-US" sz="2000" dirty="0" smtClean="0"/>
              <a:t>Methodology: </a:t>
            </a:r>
            <a:r>
              <a:rPr lang="en-US" altLang="en-US" sz="2000" dirty="0" smtClean="0">
                <a:solidFill>
                  <a:srgbClr val="FF0000"/>
                </a:solidFill>
              </a:rPr>
              <a:t>breadth-search</a:t>
            </a:r>
            <a:r>
              <a:rPr lang="en-US" altLang="en-US" sz="2000" dirty="0" smtClean="0"/>
              <a:t>, </a:t>
            </a:r>
            <a:r>
              <a:rPr lang="en-US" altLang="en-US" sz="2000" dirty="0" err="1" smtClean="0"/>
              <a:t>Apriori</a:t>
            </a:r>
            <a:r>
              <a:rPr lang="en-US" altLang="en-US" sz="2000" dirty="0" smtClean="0"/>
              <a:t> joining two size-k graphs</a:t>
            </a:r>
          </a:p>
          <a:p>
            <a:pPr lvl="1"/>
            <a:r>
              <a:rPr lang="en-US" altLang="en-US" sz="1800" dirty="0" smtClean="0"/>
              <a:t>Many possibilities at generating size-(k+1) candidate graphs</a:t>
            </a:r>
          </a:p>
          <a:p>
            <a:endParaRPr lang="en-US" altLang="en-US" sz="2000" dirty="0" smtClean="0"/>
          </a:p>
          <a:p>
            <a:endParaRPr lang="en-US" altLang="en-US" sz="2000" dirty="0"/>
          </a:p>
          <a:p>
            <a:endParaRPr lang="en-US" altLang="en-US" sz="2000" dirty="0" smtClean="0"/>
          </a:p>
          <a:p>
            <a:endParaRPr lang="en-US" altLang="en-US" sz="2000" dirty="0"/>
          </a:p>
          <a:p>
            <a:endParaRPr lang="en-US" altLang="en-US" sz="2000" dirty="0" smtClean="0"/>
          </a:p>
          <a:p>
            <a:endParaRPr lang="en-US" altLang="en-US" sz="2000" dirty="0"/>
          </a:p>
          <a:p>
            <a:endParaRPr lang="en-US" altLang="en-US" sz="2000" dirty="0" smtClean="0"/>
          </a:p>
          <a:p>
            <a:r>
              <a:rPr lang="en-US" altLang="en-US" sz="2000" dirty="0" smtClean="0"/>
              <a:t>Generating new graphs with one more vertex</a:t>
            </a:r>
          </a:p>
          <a:p>
            <a:pPr lvl="1"/>
            <a:r>
              <a:rPr lang="en-US" altLang="en-US" sz="1800" dirty="0" smtClean="0"/>
              <a:t>AGM (</a:t>
            </a:r>
            <a:r>
              <a:rPr lang="en-US" altLang="en-US" sz="1800" dirty="0" err="1" smtClean="0"/>
              <a:t>Inokuchi</a:t>
            </a:r>
            <a:r>
              <a:rPr lang="en-US" altLang="en-US" sz="1800" dirty="0" smtClean="0"/>
              <a:t>, et al., PKDD’00) </a:t>
            </a:r>
          </a:p>
          <a:p>
            <a:r>
              <a:rPr lang="en-US" altLang="en-US" sz="2000" dirty="0" smtClean="0"/>
              <a:t>Generating new graphs with one more edge</a:t>
            </a:r>
          </a:p>
          <a:p>
            <a:pPr lvl="1"/>
            <a:r>
              <a:rPr lang="en-US" altLang="en-US" sz="1800" dirty="0" smtClean="0"/>
              <a:t>FSG (</a:t>
            </a:r>
            <a:r>
              <a:rPr lang="en-US" altLang="en-US" sz="1800" dirty="0" err="1" smtClean="0"/>
              <a:t>Kuramochi</a:t>
            </a:r>
            <a:r>
              <a:rPr lang="en-US" altLang="en-US" sz="1800" dirty="0" smtClean="0"/>
              <a:t> and </a:t>
            </a:r>
            <a:r>
              <a:rPr lang="en-US" altLang="en-US" sz="1800" dirty="0" err="1" smtClean="0"/>
              <a:t>Karypis</a:t>
            </a:r>
            <a:r>
              <a:rPr lang="en-US" altLang="en-US" sz="1800" dirty="0" smtClean="0"/>
              <a:t>, ICDM’01)</a:t>
            </a:r>
          </a:p>
          <a:p>
            <a:r>
              <a:rPr lang="en-US" altLang="en-US" sz="2000" dirty="0" smtClean="0"/>
              <a:t>Performance shows via edge growing is more efficient</a:t>
            </a:r>
          </a:p>
        </p:txBody>
      </p:sp>
      <p:sp>
        <p:nvSpPr>
          <p:cNvPr id="4" name="Slide Number Placeholder 3"/>
          <p:cNvSpPr>
            <a:spLocks noGrp="1"/>
          </p:cNvSpPr>
          <p:nvPr>
            <p:ph type="sldNum" sz="quarter" idx="12"/>
          </p:nvPr>
        </p:nvSpPr>
        <p:spPr/>
        <p:txBody>
          <a:bodyPr/>
          <a:lstStyle/>
          <a:p>
            <a:fld id="{18A68613-FF0B-4246-B613-8295211CFAFA}" type="slidenum">
              <a:rPr lang="en-US" smtClean="0"/>
              <a:pPr/>
              <a:t>18</a:t>
            </a:fld>
            <a:endParaRPr lang="en-US"/>
          </a:p>
        </p:txBody>
      </p:sp>
      <p:pic>
        <p:nvPicPr>
          <p:cNvPr id="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57" y="2634967"/>
            <a:ext cx="8519886" cy="232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8738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Pattern-Growth Approach</a:t>
            </a:r>
            <a:endParaRPr lang="en-US" dirty="0"/>
          </a:p>
        </p:txBody>
      </p:sp>
      <p:sp>
        <p:nvSpPr>
          <p:cNvPr id="3" name="Content Placeholder 2"/>
          <p:cNvSpPr>
            <a:spLocks noGrp="1"/>
          </p:cNvSpPr>
          <p:nvPr>
            <p:ph idx="1"/>
          </p:nvPr>
        </p:nvSpPr>
        <p:spPr>
          <a:xfrm>
            <a:off x="457200" y="1600200"/>
            <a:ext cx="4775593" cy="5121275"/>
          </a:xfrm>
        </p:spPr>
        <p:txBody>
          <a:bodyPr>
            <a:normAutofit/>
          </a:bodyPr>
          <a:lstStyle/>
          <a:p>
            <a:r>
              <a:rPr lang="en-US" altLang="en-US" sz="2400" kern="0" dirty="0">
                <a:solidFill>
                  <a:srgbClr val="FF0000"/>
                </a:solidFill>
              </a:rPr>
              <a:t>Depth-first</a:t>
            </a:r>
            <a:r>
              <a:rPr lang="en-US" altLang="en-US" sz="2400" kern="0" dirty="0">
                <a:solidFill>
                  <a:srgbClr val="000000"/>
                </a:solidFill>
              </a:rPr>
              <a:t> growth of </a:t>
            </a:r>
            <a:r>
              <a:rPr lang="en-US" altLang="en-US" sz="2400" kern="0" dirty="0" err="1">
                <a:solidFill>
                  <a:srgbClr val="000000"/>
                </a:solidFill>
              </a:rPr>
              <a:t>subgraphs</a:t>
            </a:r>
            <a:r>
              <a:rPr lang="en-US" altLang="en-US" sz="2400" kern="0" dirty="0">
                <a:solidFill>
                  <a:srgbClr val="000000"/>
                </a:solidFill>
              </a:rPr>
              <a:t> from </a:t>
            </a:r>
            <a:r>
              <a:rPr lang="en-US" altLang="en-US" sz="2400" i="1" kern="0" dirty="0">
                <a:solidFill>
                  <a:srgbClr val="000000"/>
                </a:solidFill>
              </a:rPr>
              <a:t>k</a:t>
            </a:r>
            <a:r>
              <a:rPr lang="en-US" altLang="en-US" sz="2400" kern="0" dirty="0">
                <a:solidFill>
                  <a:srgbClr val="000000"/>
                </a:solidFill>
              </a:rPr>
              <a:t>-edge to (</a:t>
            </a:r>
            <a:r>
              <a:rPr lang="en-US" altLang="en-US" sz="2400" i="1" kern="0" dirty="0">
                <a:solidFill>
                  <a:srgbClr val="000000"/>
                </a:solidFill>
              </a:rPr>
              <a:t>k</a:t>
            </a:r>
            <a:r>
              <a:rPr lang="en-US" altLang="en-US" sz="2400" kern="0" dirty="0">
                <a:solidFill>
                  <a:srgbClr val="000000"/>
                </a:solidFill>
              </a:rPr>
              <a:t>+1)-edge, then (</a:t>
            </a:r>
            <a:r>
              <a:rPr lang="en-US" altLang="en-US" sz="2400" i="1" kern="0" dirty="0">
                <a:solidFill>
                  <a:srgbClr val="000000"/>
                </a:solidFill>
              </a:rPr>
              <a:t>k</a:t>
            </a:r>
            <a:r>
              <a:rPr lang="en-US" altLang="en-US" sz="2400" kern="0" dirty="0">
                <a:solidFill>
                  <a:srgbClr val="000000"/>
                </a:solidFill>
              </a:rPr>
              <a:t>+2)-edge </a:t>
            </a:r>
            <a:r>
              <a:rPr lang="en-US" altLang="en-US" sz="2400" kern="0" dirty="0" err="1">
                <a:solidFill>
                  <a:srgbClr val="000000"/>
                </a:solidFill>
              </a:rPr>
              <a:t>subgraphs</a:t>
            </a:r>
            <a:endParaRPr lang="en-US" altLang="en-US" sz="2400" kern="0" dirty="0">
              <a:solidFill>
                <a:srgbClr val="000000"/>
              </a:solidFill>
            </a:endParaRPr>
          </a:p>
          <a:p>
            <a:pPr>
              <a:defRPr/>
            </a:pPr>
            <a:r>
              <a:rPr lang="en-US" altLang="en-US" sz="2400" kern="0" dirty="0">
                <a:solidFill>
                  <a:srgbClr val="000000"/>
                </a:solidFill>
              </a:rPr>
              <a:t>Major challenge</a:t>
            </a:r>
          </a:p>
          <a:p>
            <a:pPr lvl="1">
              <a:defRPr/>
            </a:pPr>
            <a:r>
              <a:rPr lang="en-US" altLang="en-US" sz="2000" kern="0" dirty="0">
                <a:solidFill>
                  <a:srgbClr val="000000"/>
                </a:solidFill>
              </a:rPr>
              <a:t>Generating many duplicate </a:t>
            </a:r>
            <a:r>
              <a:rPr lang="en-US" altLang="en-US" sz="2000" kern="0" dirty="0" err="1">
                <a:solidFill>
                  <a:srgbClr val="000000"/>
                </a:solidFill>
              </a:rPr>
              <a:t>subgraphs</a:t>
            </a:r>
            <a:endParaRPr lang="en-US" altLang="en-US" sz="2000" kern="0" dirty="0">
              <a:solidFill>
                <a:srgbClr val="000000"/>
              </a:solidFill>
            </a:endParaRPr>
          </a:p>
          <a:p>
            <a:pPr>
              <a:defRPr/>
            </a:pPr>
            <a:r>
              <a:rPr lang="en-US" altLang="en-US" sz="2400" kern="0" dirty="0">
                <a:solidFill>
                  <a:srgbClr val="000000"/>
                </a:solidFill>
              </a:rPr>
              <a:t>Major idea to solve the problem</a:t>
            </a:r>
          </a:p>
          <a:p>
            <a:pPr lvl="1">
              <a:defRPr/>
            </a:pPr>
            <a:r>
              <a:rPr lang="en-US" altLang="en-US" sz="2000" kern="0" dirty="0">
                <a:solidFill>
                  <a:srgbClr val="000000"/>
                </a:solidFill>
              </a:rPr>
              <a:t>Define an order to generate </a:t>
            </a:r>
            <a:r>
              <a:rPr lang="en-US" altLang="en-US" sz="2000" kern="0" dirty="0" err="1">
                <a:solidFill>
                  <a:srgbClr val="000000"/>
                </a:solidFill>
              </a:rPr>
              <a:t>subgraphs</a:t>
            </a:r>
            <a:endParaRPr lang="en-US" altLang="en-US" sz="2000" kern="0" dirty="0">
              <a:solidFill>
                <a:srgbClr val="000000"/>
              </a:solidFill>
            </a:endParaRPr>
          </a:p>
          <a:p>
            <a:pPr lvl="1">
              <a:defRPr/>
            </a:pPr>
            <a:r>
              <a:rPr lang="en-US" altLang="en-US" sz="2000" dirty="0">
                <a:solidFill>
                  <a:srgbClr val="000000"/>
                </a:solidFill>
              </a:rPr>
              <a:t>DFS spanning tree: Flatten a graph into a sequence using depth-first search</a:t>
            </a:r>
          </a:p>
          <a:p>
            <a:pPr lvl="1">
              <a:defRPr/>
            </a:pPr>
            <a:r>
              <a:rPr lang="en-US" altLang="en-US" sz="2000" kern="0" dirty="0" err="1">
                <a:solidFill>
                  <a:srgbClr val="000000"/>
                </a:solidFill>
              </a:rPr>
              <a:t>gSpan</a:t>
            </a:r>
            <a:r>
              <a:rPr lang="en-US" altLang="en-US" sz="2000" kern="0" dirty="0">
                <a:solidFill>
                  <a:srgbClr val="000000"/>
                </a:solidFill>
              </a:rPr>
              <a:t> (Yan &amp; Han: ICDM’02)</a:t>
            </a:r>
          </a:p>
          <a:p>
            <a:endParaRPr lang="en-US" sz="2400" dirty="0"/>
          </a:p>
        </p:txBody>
      </p:sp>
      <p:sp>
        <p:nvSpPr>
          <p:cNvPr id="4" name="Slide Number Placeholder 3"/>
          <p:cNvSpPr>
            <a:spLocks noGrp="1"/>
          </p:cNvSpPr>
          <p:nvPr>
            <p:ph type="sldNum" sz="quarter" idx="12"/>
          </p:nvPr>
        </p:nvSpPr>
        <p:spPr/>
        <p:txBody>
          <a:bodyPr/>
          <a:lstStyle/>
          <a:p>
            <a:fld id="{18A68613-FF0B-4246-B613-8295211CFAFA}" type="slidenum">
              <a:rPr lang="en-US" smtClean="0"/>
              <a:t>19</a:t>
            </a:fld>
            <a:endParaRPr lang="en-US"/>
          </a:p>
        </p:txBody>
      </p:sp>
      <p:grpSp>
        <p:nvGrpSpPr>
          <p:cNvPr id="5" name="Group 3"/>
          <p:cNvGrpSpPr>
            <a:grpSpLocks/>
          </p:cNvGrpSpPr>
          <p:nvPr/>
        </p:nvGrpSpPr>
        <p:grpSpPr bwMode="auto">
          <a:xfrm>
            <a:off x="4515902" y="1754531"/>
            <a:ext cx="4529321" cy="3013351"/>
            <a:chOff x="495868" y="1214370"/>
            <a:chExt cx="7538852" cy="4957830"/>
          </a:xfrm>
        </p:grpSpPr>
        <p:sp>
          <p:nvSpPr>
            <p:cNvPr id="6" name="Text Box 3"/>
            <p:cNvSpPr txBox="1">
              <a:spLocks noChangeArrowheads="1"/>
            </p:cNvSpPr>
            <p:nvPr/>
          </p:nvSpPr>
          <p:spPr bwMode="auto">
            <a:xfrm>
              <a:off x="3100599" y="4202057"/>
              <a:ext cx="542677" cy="671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2800" dirty="0">
                  <a:solidFill>
                    <a:srgbClr val="000000"/>
                  </a:solidFill>
                  <a:latin typeface="Corbel" charset="0"/>
                  <a:ea typeface="Corbel" charset="0"/>
                  <a:cs typeface="Corbel" charset="0"/>
                </a:rPr>
                <a:t>…</a:t>
              </a:r>
            </a:p>
          </p:txBody>
        </p:sp>
        <p:sp>
          <p:nvSpPr>
            <p:cNvPr id="7" name="Oval 4"/>
            <p:cNvSpPr>
              <a:spLocks noChangeArrowheads="1"/>
            </p:cNvSpPr>
            <p:nvPr/>
          </p:nvSpPr>
          <p:spPr bwMode="auto">
            <a:xfrm>
              <a:off x="1219200" y="3962400"/>
              <a:ext cx="6858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rgbClr val="000000"/>
                  </a:solidFill>
                  <a:latin typeface="Corbel" charset="0"/>
                  <a:ea typeface="Corbel" charset="0"/>
                  <a:cs typeface="Corbel" charset="0"/>
                </a:rPr>
                <a:t>G</a:t>
              </a:r>
              <a:endParaRPr lang="en-US" altLang="en-US" baseline="-25000">
                <a:solidFill>
                  <a:srgbClr val="000000"/>
                </a:solidFill>
                <a:latin typeface="Corbel" charset="0"/>
                <a:ea typeface="Corbel" charset="0"/>
                <a:cs typeface="Corbel" charset="0"/>
              </a:endParaRPr>
            </a:p>
          </p:txBody>
        </p:sp>
        <p:sp>
          <p:nvSpPr>
            <p:cNvPr id="8" name="Oval 5"/>
            <p:cNvSpPr>
              <a:spLocks noChangeArrowheads="1"/>
            </p:cNvSpPr>
            <p:nvPr/>
          </p:nvSpPr>
          <p:spPr bwMode="auto">
            <a:xfrm>
              <a:off x="3124200" y="25908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rgbClr val="000000"/>
                  </a:solidFill>
                  <a:latin typeface="Corbel" charset="0"/>
                  <a:ea typeface="Corbel" charset="0"/>
                  <a:cs typeface="Corbel" charset="0"/>
                </a:rPr>
                <a:t>G</a:t>
              </a:r>
              <a:r>
                <a:rPr lang="en-US" altLang="en-US" baseline="-25000">
                  <a:solidFill>
                    <a:srgbClr val="000000"/>
                  </a:solidFill>
                  <a:latin typeface="Corbel" charset="0"/>
                  <a:ea typeface="Corbel" charset="0"/>
                  <a:cs typeface="Corbel" charset="0"/>
                </a:rPr>
                <a:t>1</a:t>
              </a:r>
            </a:p>
          </p:txBody>
        </p:sp>
        <p:sp>
          <p:nvSpPr>
            <p:cNvPr id="9" name="Oval 6"/>
            <p:cNvSpPr>
              <a:spLocks noChangeArrowheads="1"/>
            </p:cNvSpPr>
            <p:nvPr/>
          </p:nvSpPr>
          <p:spPr bwMode="auto">
            <a:xfrm>
              <a:off x="3124200" y="35052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rgbClr val="000000"/>
                  </a:solidFill>
                  <a:latin typeface="Corbel" charset="0"/>
                  <a:ea typeface="Corbel" charset="0"/>
                  <a:cs typeface="Corbel" charset="0"/>
                </a:rPr>
                <a:t>G</a:t>
              </a:r>
              <a:r>
                <a:rPr lang="en-US" altLang="en-US" baseline="-25000">
                  <a:solidFill>
                    <a:srgbClr val="000000"/>
                  </a:solidFill>
                  <a:latin typeface="Corbel" charset="0"/>
                  <a:ea typeface="Corbel" charset="0"/>
                  <a:cs typeface="Corbel" charset="0"/>
                </a:rPr>
                <a:t>2</a:t>
              </a:r>
            </a:p>
          </p:txBody>
        </p:sp>
        <p:sp>
          <p:nvSpPr>
            <p:cNvPr id="10" name="Oval 7"/>
            <p:cNvSpPr>
              <a:spLocks noChangeArrowheads="1"/>
            </p:cNvSpPr>
            <p:nvPr/>
          </p:nvSpPr>
          <p:spPr bwMode="auto">
            <a:xfrm>
              <a:off x="3124200" y="5257800"/>
              <a:ext cx="6858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rgbClr val="000000"/>
                  </a:solidFill>
                  <a:latin typeface="Corbel" charset="0"/>
                  <a:ea typeface="Corbel" charset="0"/>
                  <a:cs typeface="Corbel" charset="0"/>
                </a:rPr>
                <a:t>G</a:t>
              </a:r>
              <a:r>
                <a:rPr lang="en-US" altLang="en-US" baseline="-25000">
                  <a:solidFill>
                    <a:srgbClr val="000000"/>
                  </a:solidFill>
                  <a:latin typeface="Corbel" charset="0"/>
                  <a:ea typeface="Corbel" charset="0"/>
                  <a:cs typeface="Corbel" charset="0"/>
                </a:rPr>
                <a:t>n</a:t>
              </a:r>
            </a:p>
          </p:txBody>
        </p:sp>
        <p:sp>
          <p:nvSpPr>
            <p:cNvPr id="11" name="Line 8"/>
            <p:cNvSpPr>
              <a:spLocks noChangeShapeType="1"/>
            </p:cNvSpPr>
            <p:nvPr/>
          </p:nvSpPr>
          <p:spPr bwMode="auto">
            <a:xfrm flipV="1">
              <a:off x="1905000" y="3124200"/>
              <a:ext cx="1143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12" name="Line 9"/>
            <p:cNvSpPr>
              <a:spLocks noChangeShapeType="1"/>
            </p:cNvSpPr>
            <p:nvPr/>
          </p:nvSpPr>
          <p:spPr bwMode="auto">
            <a:xfrm>
              <a:off x="1981200" y="4495800"/>
              <a:ext cx="1143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13" name="Line 10"/>
            <p:cNvSpPr>
              <a:spLocks noChangeShapeType="1"/>
            </p:cNvSpPr>
            <p:nvPr/>
          </p:nvSpPr>
          <p:spPr bwMode="auto">
            <a:xfrm flipV="1">
              <a:off x="1981200" y="3886200"/>
              <a:ext cx="1066800" cy="3810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14" name="Text Box 11"/>
            <p:cNvSpPr txBox="1">
              <a:spLocks noChangeArrowheads="1"/>
            </p:cNvSpPr>
            <p:nvPr/>
          </p:nvSpPr>
          <p:spPr bwMode="auto">
            <a:xfrm>
              <a:off x="495868" y="3186113"/>
              <a:ext cx="1206920" cy="59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i="1">
                  <a:solidFill>
                    <a:srgbClr val="170981"/>
                  </a:solidFill>
                  <a:latin typeface="Corbel" charset="0"/>
                  <a:ea typeface="Corbel" charset="0"/>
                  <a:cs typeface="Corbel" charset="0"/>
                </a:rPr>
                <a:t>k</a:t>
              </a:r>
              <a:r>
                <a:rPr lang="en-US" altLang="en-US">
                  <a:solidFill>
                    <a:srgbClr val="170981"/>
                  </a:solidFill>
                  <a:latin typeface="Corbel" charset="0"/>
                  <a:ea typeface="Corbel" charset="0"/>
                  <a:cs typeface="Corbel" charset="0"/>
                </a:rPr>
                <a:t>-edge</a:t>
              </a:r>
            </a:p>
          </p:txBody>
        </p:sp>
        <p:sp>
          <p:nvSpPr>
            <p:cNvPr id="15" name="Text Box 12"/>
            <p:cNvSpPr txBox="1">
              <a:spLocks noChangeArrowheads="1"/>
            </p:cNvSpPr>
            <p:nvPr/>
          </p:nvSpPr>
          <p:spPr bwMode="auto">
            <a:xfrm>
              <a:off x="1893393" y="1962637"/>
              <a:ext cx="1752873" cy="59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a:solidFill>
                    <a:srgbClr val="170981"/>
                  </a:solidFill>
                  <a:latin typeface="Corbel" charset="0"/>
                  <a:ea typeface="Corbel" charset="0"/>
                  <a:cs typeface="Corbel" charset="0"/>
                </a:rPr>
                <a:t>(</a:t>
              </a:r>
              <a:r>
                <a:rPr lang="en-US" altLang="en-US" i="1">
                  <a:solidFill>
                    <a:srgbClr val="170981"/>
                  </a:solidFill>
                  <a:latin typeface="Corbel" charset="0"/>
                  <a:ea typeface="Corbel" charset="0"/>
                  <a:cs typeface="Corbel" charset="0"/>
                </a:rPr>
                <a:t>k</a:t>
              </a:r>
              <a:r>
                <a:rPr lang="en-US" altLang="en-US">
                  <a:solidFill>
                    <a:srgbClr val="170981"/>
                  </a:solidFill>
                  <a:latin typeface="Corbel" charset="0"/>
                  <a:ea typeface="Corbel" charset="0"/>
                  <a:cs typeface="Corbel" charset="0"/>
                </a:rPr>
                <a:t>+1)-edge</a:t>
              </a:r>
            </a:p>
          </p:txBody>
        </p:sp>
        <p:grpSp>
          <p:nvGrpSpPr>
            <p:cNvPr id="16" name="Group 13"/>
            <p:cNvGrpSpPr>
              <a:grpSpLocks/>
            </p:cNvGrpSpPr>
            <p:nvPr/>
          </p:nvGrpSpPr>
          <p:grpSpPr bwMode="auto">
            <a:xfrm>
              <a:off x="5029200" y="1905000"/>
              <a:ext cx="381000" cy="1447800"/>
              <a:chOff x="3744" y="2016"/>
              <a:chExt cx="240" cy="912"/>
            </a:xfrm>
          </p:grpSpPr>
          <p:sp>
            <p:nvSpPr>
              <p:cNvPr id="33" name="Text Box 14"/>
              <p:cNvSpPr txBox="1">
                <a:spLocks noChangeArrowheads="1"/>
              </p:cNvSpPr>
              <p:nvPr/>
            </p:nvSpPr>
            <p:spPr bwMode="auto">
              <a:xfrm>
                <a:off x="3744" y="2273"/>
                <a:ext cx="24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eaLnBrk="1" hangingPunct="1">
                  <a:spcBef>
                    <a:spcPct val="0"/>
                  </a:spcBef>
                  <a:buClrTx/>
                  <a:buSzTx/>
                  <a:buFontTx/>
                  <a:buNone/>
                </a:pPr>
                <a:r>
                  <a:rPr lang="en-US" altLang="en-US" sz="2800">
                    <a:solidFill>
                      <a:srgbClr val="000000"/>
                    </a:solidFill>
                    <a:latin typeface="Corbel" charset="0"/>
                    <a:ea typeface="Corbel" charset="0"/>
                    <a:cs typeface="Corbel" charset="0"/>
                  </a:rPr>
                  <a:t>…</a:t>
                </a:r>
              </a:p>
            </p:txBody>
          </p:sp>
          <p:sp>
            <p:nvSpPr>
              <p:cNvPr id="34" name="Oval 15"/>
              <p:cNvSpPr>
                <a:spLocks noChangeArrowheads="1"/>
              </p:cNvSpPr>
              <p:nvPr/>
            </p:nvSpPr>
            <p:spPr bwMode="auto">
              <a:xfrm>
                <a:off x="3784" y="2016"/>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endParaRPr lang="en-US" altLang="en-US" baseline="-25000">
                  <a:solidFill>
                    <a:srgbClr val="000000"/>
                  </a:solidFill>
                  <a:latin typeface="Corbel" charset="0"/>
                  <a:ea typeface="Corbel" charset="0"/>
                  <a:cs typeface="Corbel" charset="0"/>
                </a:endParaRPr>
              </a:p>
            </p:txBody>
          </p:sp>
          <p:sp>
            <p:nvSpPr>
              <p:cNvPr id="35" name="Oval 16"/>
              <p:cNvSpPr>
                <a:spLocks noChangeArrowheads="1"/>
              </p:cNvSpPr>
              <p:nvPr/>
            </p:nvSpPr>
            <p:spPr bwMode="auto">
              <a:xfrm>
                <a:off x="3784" y="2254"/>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endParaRPr lang="en-US" altLang="en-US" baseline="-25000">
                  <a:solidFill>
                    <a:srgbClr val="000000"/>
                  </a:solidFill>
                  <a:latin typeface="Corbel" charset="0"/>
                  <a:ea typeface="Corbel" charset="0"/>
                  <a:cs typeface="Corbel" charset="0"/>
                </a:endParaRPr>
              </a:p>
            </p:txBody>
          </p:sp>
          <p:sp>
            <p:nvSpPr>
              <p:cNvPr id="36" name="Oval 17"/>
              <p:cNvSpPr>
                <a:spLocks noChangeArrowheads="1"/>
              </p:cNvSpPr>
              <p:nvPr/>
            </p:nvSpPr>
            <p:spPr bwMode="auto">
              <a:xfrm>
                <a:off x="3784" y="2750"/>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endParaRPr lang="en-US" altLang="en-US" baseline="-25000">
                  <a:solidFill>
                    <a:srgbClr val="000000"/>
                  </a:solidFill>
                  <a:latin typeface="Corbel" charset="0"/>
                  <a:ea typeface="Corbel" charset="0"/>
                  <a:cs typeface="Corbel" charset="0"/>
                </a:endParaRPr>
              </a:p>
            </p:txBody>
          </p:sp>
        </p:grpSp>
        <p:sp>
          <p:nvSpPr>
            <p:cNvPr id="17" name="Text Box 18"/>
            <p:cNvSpPr txBox="1">
              <a:spLocks noChangeArrowheads="1"/>
            </p:cNvSpPr>
            <p:nvPr/>
          </p:nvSpPr>
          <p:spPr bwMode="auto">
            <a:xfrm>
              <a:off x="4952999" y="1214370"/>
              <a:ext cx="1774710" cy="592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a:solidFill>
                    <a:srgbClr val="170981"/>
                  </a:solidFill>
                  <a:latin typeface="Corbel" charset="0"/>
                  <a:ea typeface="Corbel" charset="0"/>
                  <a:cs typeface="Corbel" charset="0"/>
                </a:rPr>
                <a:t>(</a:t>
              </a:r>
              <a:r>
                <a:rPr lang="en-US" altLang="en-US" i="1">
                  <a:solidFill>
                    <a:srgbClr val="170981"/>
                  </a:solidFill>
                  <a:latin typeface="Corbel" charset="0"/>
                  <a:ea typeface="Corbel" charset="0"/>
                  <a:cs typeface="Corbel" charset="0"/>
                </a:rPr>
                <a:t>k</a:t>
              </a:r>
              <a:r>
                <a:rPr lang="en-US" altLang="en-US">
                  <a:solidFill>
                    <a:srgbClr val="170981"/>
                  </a:solidFill>
                  <a:latin typeface="Corbel" charset="0"/>
                  <a:ea typeface="Corbel" charset="0"/>
                  <a:cs typeface="Corbel" charset="0"/>
                </a:rPr>
                <a:t>+2)-edge</a:t>
              </a:r>
            </a:p>
          </p:txBody>
        </p:sp>
        <p:grpSp>
          <p:nvGrpSpPr>
            <p:cNvPr id="18" name="Group 19"/>
            <p:cNvGrpSpPr>
              <a:grpSpLocks/>
            </p:cNvGrpSpPr>
            <p:nvPr/>
          </p:nvGrpSpPr>
          <p:grpSpPr bwMode="auto">
            <a:xfrm>
              <a:off x="5029200" y="4724400"/>
              <a:ext cx="381000" cy="1447800"/>
              <a:chOff x="3744" y="2016"/>
              <a:chExt cx="240" cy="912"/>
            </a:xfrm>
          </p:grpSpPr>
          <p:sp>
            <p:nvSpPr>
              <p:cNvPr id="29" name="Text Box 20"/>
              <p:cNvSpPr txBox="1">
                <a:spLocks noChangeArrowheads="1"/>
              </p:cNvSpPr>
              <p:nvPr/>
            </p:nvSpPr>
            <p:spPr bwMode="auto">
              <a:xfrm>
                <a:off x="3744" y="2274"/>
                <a:ext cx="240" cy="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eaLnBrk="1" hangingPunct="1">
                  <a:spcBef>
                    <a:spcPct val="0"/>
                  </a:spcBef>
                  <a:buClrTx/>
                  <a:buSzTx/>
                  <a:buFontTx/>
                  <a:buNone/>
                </a:pPr>
                <a:r>
                  <a:rPr lang="en-US" altLang="en-US" sz="2800">
                    <a:solidFill>
                      <a:srgbClr val="000000"/>
                    </a:solidFill>
                    <a:latin typeface="Corbel" charset="0"/>
                    <a:ea typeface="Corbel" charset="0"/>
                    <a:cs typeface="Corbel" charset="0"/>
                  </a:rPr>
                  <a:t>…</a:t>
                </a:r>
              </a:p>
            </p:txBody>
          </p:sp>
          <p:sp>
            <p:nvSpPr>
              <p:cNvPr id="30" name="Oval 21"/>
              <p:cNvSpPr>
                <a:spLocks noChangeArrowheads="1"/>
              </p:cNvSpPr>
              <p:nvPr/>
            </p:nvSpPr>
            <p:spPr bwMode="auto">
              <a:xfrm>
                <a:off x="3784" y="2016"/>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endParaRPr lang="en-US" altLang="en-US" baseline="-25000">
                  <a:solidFill>
                    <a:srgbClr val="000000"/>
                  </a:solidFill>
                  <a:latin typeface="Corbel" charset="0"/>
                  <a:ea typeface="Corbel" charset="0"/>
                  <a:cs typeface="Corbel" charset="0"/>
                </a:endParaRPr>
              </a:p>
            </p:txBody>
          </p:sp>
          <p:sp>
            <p:nvSpPr>
              <p:cNvPr id="31" name="Oval 22"/>
              <p:cNvSpPr>
                <a:spLocks noChangeArrowheads="1"/>
              </p:cNvSpPr>
              <p:nvPr/>
            </p:nvSpPr>
            <p:spPr bwMode="auto">
              <a:xfrm>
                <a:off x="3784" y="2254"/>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endParaRPr lang="en-US" altLang="en-US" baseline="-25000">
                  <a:solidFill>
                    <a:srgbClr val="000000"/>
                  </a:solidFill>
                  <a:latin typeface="Corbel" charset="0"/>
                  <a:ea typeface="Corbel" charset="0"/>
                  <a:cs typeface="Corbel" charset="0"/>
                </a:endParaRPr>
              </a:p>
            </p:txBody>
          </p:sp>
          <p:sp>
            <p:nvSpPr>
              <p:cNvPr id="32" name="Oval 23"/>
              <p:cNvSpPr>
                <a:spLocks noChangeArrowheads="1"/>
              </p:cNvSpPr>
              <p:nvPr/>
            </p:nvSpPr>
            <p:spPr bwMode="auto">
              <a:xfrm>
                <a:off x="3784" y="2750"/>
                <a:ext cx="167" cy="178"/>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endParaRPr lang="en-US" altLang="en-US" baseline="-25000">
                  <a:solidFill>
                    <a:srgbClr val="000000"/>
                  </a:solidFill>
                  <a:latin typeface="Corbel" charset="0"/>
                  <a:ea typeface="Corbel" charset="0"/>
                  <a:cs typeface="Corbel" charset="0"/>
                </a:endParaRPr>
              </a:p>
            </p:txBody>
          </p:sp>
        </p:grpSp>
        <p:sp>
          <p:nvSpPr>
            <p:cNvPr id="19" name="Line 24"/>
            <p:cNvSpPr>
              <a:spLocks noChangeShapeType="1"/>
            </p:cNvSpPr>
            <p:nvPr/>
          </p:nvSpPr>
          <p:spPr bwMode="auto">
            <a:xfrm flipV="1">
              <a:off x="3886200" y="2133600"/>
              <a:ext cx="1066800" cy="6096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0" name="Line 25"/>
            <p:cNvSpPr>
              <a:spLocks noChangeShapeType="1"/>
            </p:cNvSpPr>
            <p:nvPr/>
          </p:nvSpPr>
          <p:spPr bwMode="auto">
            <a:xfrm flipV="1">
              <a:off x="3886200" y="2438400"/>
              <a:ext cx="990600" cy="3810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1" name="Line 26"/>
            <p:cNvSpPr>
              <a:spLocks noChangeShapeType="1"/>
            </p:cNvSpPr>
            <p:nvPr/>
          </p:nvSpPr>
          <p:spPr bwMode="auto">
            <a:xfrm>
              <a:off x="3886200" y="2895600"/>
              <a:ext cx="990600" cy="3048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2" name="Line 27"/>
            <p:cNvSpPr>
              <a:spLocks noChangeShapeType="1"/>
            </p:cNvSpPr>
            <p:nvPr/>
          </p:nvSpPr>
          <p:spPr bwMode="auto">
            <a:xfrm flipV="1">
              <a:off x="3886200" y="4876800"/>
              <a:ext cx="1066800" cy="6096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3" name="Line 28"/>
            <p:cNvSpPr>
              <a:spLocks noChangeShapeType="1"/>
            </p:cNvSpPr>
            <p:nvPr/>
          </p:nvSpPr>
          <p:spPr bwMode="auto">
            <a:xfrm flipV="1">
              <a:off x="3886200" y="5181600"/>
              <a:ext cx="990600" cy="3810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4" name="Line 29"/>
            <p:cNvSpPr>
              <a:spLocks noChangeShapeType="1"/>
            </p:cNvSpPr>
            <p:nvPr/>
          </p:nvSpPr>
          <p:spPr bwMode="auto">
            <a:xfrm>
              <a:off x="3886200" y="5638800"/>
              <a:ext cx="990600" cy="304800"/>
            </a:xfrm>
            <a:prstGeom prst="line">
              <a:avLst/>
            </a:prstGeom>
            <a:noFill/>
            <a:ln w="28575">
              <a:solidFill>
                <a:srgbClr val="FF9900"/>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5" name="Line 30"/>
            <p:cNvSpPr>
              <a:spLocks noChangeShapeType="1"/>
            </p:cNvSpPr>
            <p:nvPr/>
          </p:nvSpPr>
          <p:spPr bwMode="auto">
            <a:xfrm>
              <a:off x="6019800" y="2438400"/>
              <a:ext cx="0" cy="281940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6" name="Line 31"/>
            <p:cNvSpPr>
              <a:spLocks noChangeShapeType="1"/>
            </p:cNvSpPr>
            <p:nvPr/>
          </p:nvSpPr>
          <p:spPr bwMode="auto">
            <a:xfrm>
              <a:off x="5562600" y="2438400"/>
              <a:ext cx="457200"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7" name="Line 32"/>
            <p:cNvSpPr>
              <a:spLocks noChangeShapeType="1"/>
            </p:cNvSpPr>
            <p:nvPr/>
          </p:nvSpPr>
          <p:spPr bwMode="auto">
            <a:xfrm>
              <a:off x="5562600" y="5257800"/>
              <a:ext cx="457200" cy="0"/>
            </a:xfrm>
            <a:prstGeom prst="line">
              <a:avLst/>
            </a:prstGeom>
            <a:noFill/>
            <a:ln w="38100">
              <a:solidFill>
                <a:schemeClr val="tx2"/>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latin typeface="Corbel" charset="0"/>
                <a:ea typeface="Corbel" charset="0"/>
                <a:cs typeface="Corbel" charset="0"/>
              </a:endParaRPr>
            </a:p>
          </p:txBody>
        </p:sp>
        <p:sp>
          <p:nvSpPr>
            <p:cNvPr id="28" name="Text Box 33"/>
            <p:cNvSpPr txBox="1">
              <a:spLocks noChangeArrowheads="1"/>
            </p:cNvSpPr>
            <p:nvPr/>
          </p:nvSpPr>
          <p:spPr bwMode="auto">
            <a:xfrm>
              <a:off x="6418334" y="3409454"/>
              <a:ext cx="1616386" cy="1066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rgbClr val="170981"/>
                  </a:solidFill>
                  <a:latin typeface="Corbel" charset="0"/>
                  <a:ea typeface="Corbel" charset="0"/>
                  <a:cs typeface="Corbel" charset="0"/>
                </a:rPr>
                <a:t>duplicate </a:t>
              </a:r>
            </a:p>
            <a:p>
              <a:pPr algn="ctr" defTabSz="457189">
                <a:spcBef>
                  <a:spcPct val="0"/>
                </a:spcBef>
                <a:buClrTx/>
                <a:buSzTx/>
                <a:buFontTx/>
                <a:buNone/>
              </a:pPr>
              <a:r>
                <a:rPr lang="en-US" altLang="en-US" dirty="0">
                  <a:solidFill>
                    <a:srgbClr val="170981"/>
                  </a:solidFill>
                  <a:latin typeface="Corbel" charset="0"/>
                  <a:ea typeface="Corbel" charset="0"/>
                  <a:cs typeface="Corbel" charset="0"/>
                </a:rPr>
                <a:t>graphs</a:t>
              </a:r>
            </a:p>
          </p:txBody>
        </p:sp>
      </p:grpSp>
      <p:sp>
        <p:nvSpPr>
          <p:cNvPr id="37" name="Rectangle 36"/>
          <p:cNvSpPr/>
          <p:nvPr/>
        </p:nvSpPr>
        <p:spPr>
          <a:xfrm>
            <a:off x="3352240" y="6440294"/>
            <a:ext cx="4907735" cy="646331"/>
          </a:xfrm>
          <a:prstGeom prst="rect">
            <a:avLst/>
          </a:prstGeom>
        </p:spPr>
        <p:txBody>
          <a:bodyPr wrap="square">
            <a:spAutoFit/>
          </a:bodyPr>
          <a:lstStyle/>
          <a:p>
            <a:r>
              <a:rPr lang="en-US" dirty="0">
                <a:hlinkClick r:id="rId2"/>
              </a:rPr>
              <a:t>http://cs.ucsb.edu/~</a:t>
            </a:r>
            <a:r>
              <a:rPr lang="en-US" dirty="0" smtClean="0">
                <a:hlinkClick r:id="rId2"/>
              </a:rPr>
              <a:t>xyan/papers/gSpan-short.pdf</a:t>
            </a:r>
            <a:endParaRPr lang="zh-CN" altLang="en-US" dirty="0" smtClean="0"/>
          </a:p>
          <a:p>
            <a:endParaRPr lang="en-US" dirty="0"/>
          </a:p>
        </p:txBody>
      </p:sp>
    </p:spTree>
    <p:extLst>
      <p:ext uri="{BB962C8B-B14F-4D97-AF65-F5344CB8AC3E}">
        <p14:creationId xmlns:p14="http://schemas.microsoft.com/office/powerpoint/2010/main" val="659568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Pattern</a:t>
            </a:r>
            <a:r>
              <a:rPr lang="zh-CN" altLang="en-US" dirty="0" smtClean="0"/>
              <a:t> </a:t>
            </a:r>
            <a:r>
              <a:rPr lang="en-US" altLang="zh-CN" dirty="0" smtClean="0"/>
              <a:t>Mining</a:t>
            </a:r>
            <a:r>
              <a:rPr lang="zh-CN" altLang="en-US" dirty="0" smtClean="0"/>
              <a:t> </a:t>
            </a:r>
            <a:r>
              <a:rPr lang="en-US" altLang="zh-CN" dirty="0" smtClean="0"/>
              <a:t>Methods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08032625"/>
              </p:ext>
            </p:extLst>
          </p:nvPr>
        </p:nvGraphicFramePr>
        <p:xfrm>
          <a:off x="457200" y="1600200"/>
          <a:ext cx="8229601" cy="3383280"/>
        </p:xfrm>
        <a:graphic>
          <a:graphicData uri="http://schemas.openxmlformats.org/drawingml/2006/table">
            <a:tbl>
              <a:tblPr firstRow="1" bandRow="1">
                <a:tableStyleId>{5940675A-B579-460E-94D1-54222C63F5DA}</a:tableStyleId>
              </a:tblPr>
              <a:tblGrid>
                <a:gridCol w="1581980"/>
                <a:gridCol w="1581980"/>
                <a:gridCol w="1741831"/>
                <a:gridCol w="1661905"/>
                <a:gridCol w="1661905"/>
              </a:tblGrid>
              <a:tr h="370840">
                <a:tc>
                  <a:txBody>
                    <a:bodyPr/>
                    <a:lstStyle/>
                    <a:p>
                      <a:r>
                        <a:rPr lang="en-US" altLang="zh-CN" b="1" dirty="0" smtClean="0"/>
                        <a:t>Pattern</a:t>
                      </a:r>
                      <a:endParaRPr lang="en-US" b="1" dirty="0"/>
                    </a:p>
                  </a:txBody>
                  <a:tcPr/>
                </a:tc>
                <a:tc>
                  <a:txBody>
                    <a:bodyPr/>
                    <a:lstStyle/>
                    <a:p>
                      <a:r>
                        <a:rPr lang="en-US" altLang="zh-CN" b="1" dirty="0" smtClean="0"/>
                        <a:t>Closed</a:t>
                      </a:r>
                      <a:r>
                        <a:rPr lang="zh-CN" altLang="en-US" b="1" dirty="0" smtClean="0"/>
                        <a:t> </a:t>
                      </a:r>
                      <a:r>
                        <a:rPr lang="en-US" altLang="zh-CN" b="1" dirty="0" smtClean="0"/>
                        <a:t>Pattern</a:t>
                      </a:r>
                      <a:r>
                        <a:rPr lang="zh-CN" altLang="en-US" b="1" dirty="0" smtClean="0"/>
                        <a:t> </a:t>
                      </a:r>
                      <a:r>
                        <a:rPr lang="en-US" altLang="zh-CN" b="1" dirty="0" smtClean="0"/>
                        <a:t>(Concepts)</a:t>
                      </a:r>
                      <a:endParaRPr lang="en-US" b="1" dirty="0"/>
                    </a:p>
                  </a:txBody>
                  <a:tcPr/>
                </a:tc>
                <a:tc>
                  <a:txBody>
                    <a:bodyPr/>
                    <a:lstStyle/>
                    <a:p>
                      <a:r>
                        <a:rPr lang="en-US" altLang="zh-CN" b="1" dirty="0" smtClean="0"/>
                        <a:t>Idea</a:t>
                      </a:r>
                      <a:r>
                        <a:rPr lang="zh-CN" altLang="en-US" b="1" dirty="0" smtClean="0"/>
                        <a:t> </a:t>
                      </a:r>
                      <a:r>
                        <a:rPr lang="en-US" altLang="zh-CN" b="1" dirty="0" smtClean="0"/>
                        <a:t>1:</a:t>
                      </a:r>
                      <a:r>
                        <a:rPr lang="zh-CN" altLang="en-US" b="1" dirty="0" smtClean="0"/>
                        <a:t> </a:t>
                      </a:r>
                      <a:r>
                        <a:rPr lang="en-US" altLang="zh-CN" b="1" dirty="0" smtClean="0"/>
                        <a:t>Pattern</a:t>
                      </a:r>
                      <a:r>
                        <a:rPr lang="zh-CN" altLang="en-US" b="1" dirty="0" smtClean="0"/>
                        <a:t> </a:t>
                      </a:r>
                      <a:r>
                        <a:rPr lang="en-US" altLang="zh-CN" b="1" dirty="0" smtClean="0"/>
                        <a:t>candidate</a:t>
                      </a:r>
                      <a:r>
                        <a:rPr lang="zh-CN" altLang="en-US" b="1" dirty="0" smtClean="0"/>
                        <a:t> </a:t>
                      </a:r>
                      <a:r>
                        <a:rPr lang="en-US" altLang="zh-CN" b="1" dirty="0" smtClean="0"/>
                        <a:t>generation</a:t>
                      </a:r>
                      <a:r>
                        <a:rPr lang="zh-CN" altLang="en-US" b="1" dirty="0" smtClean="0"/>
                        <a:t> </a:t>
                      </a:r>
                      <a:r>
                        <a:rPr lang="en-US" altLang="zh-CN" b="1" dirty="0" smtClean="0"/>
                        <a:t>and</a:t>
                      </a:r>
                      <a:r>
                        <a:rPr lang="zh-CN" altLang="en-US" b="1" dirty="0" smtClean="0"/>
                        <a:t> </a:t>
                      </a:r>
                      <a:r>
                        <a:rPr lang="en-US" altLang="zh-CN" b="1" dirty="0" smtClean="0"/>
                        <a:t>pruning</a:t>
                      </a:r>
                      <a:endParaRPr lang="en-US" b="1" dirty="0"/>
                    </a:p>
                  </a:txBody>
                  <a:tcPr/>
                </a:tc>
                <a:tc>
                  <a:txBody>
                    <a:bodyPr/>
                    <a:lstStyle/>
                    <a:p>
                      <a:r>
                        <a:rPr lang="en-US" altLang="zh-CN" b="1" dirty="0" smtClean="0"/>
                        <a:t>Idea</a:t>
                      </a:r>
                      <a:r>
                        <a:rPr lang="zh-CN" altLang="en-US" b="1" dirty="0" smtClean="0"/>
                        <a:t> </a:t>
                      </a:r>
                      <a:r>
                        <a:rPr lang="en-US" altLang="zh-CN" b="1" dirty="0" smtClean="0"/>
                        <a:t>2:</a:t>
                      </a:r>
                      <a:r>
                        <a:rPr lang="zh-CN" altLang="en-US" b="1" dirty="0" smtClean="0"/>
                        <a:t> </a:t>
                      </a:r>
                      <a:r>
                        <a:rPr lang="en-US" altLang="zh-CN" b="1" dirty="0" smtClean="0"/>
                        <a:t>Vertical</a:t>
                      </a:r>
                      <a:r>
                        <a:rPr lang="zh-CN" altLang="en-US" b="1" dirty="0" smtClean="0"/>
                        <a:t> </a:t>
                      </a:r>
                      <a:r>
                        <a:rPr lang="en-US" altLang="zh-CN" b="1" dirty="0" smtClean="0"/>
                        <a:t>format</a:t>
                      </a:r>
                      <a:r>
                        <a:rPr lang="zh-CN" altLang="en-US" b="1" baseline="0" dirty="0" smtClean="0"/>
                        <a:t> </a:t>
                      </a:r>
                      <a:r>
                        <a:rPr lang="en-US" altLang="zh-CN" b="1" baseline="0" dirty="0" smtClean="0"/>
                        <a:t>to</a:t>
                      </a:r>
                      <a:r>
                        <a:rPr lang="zh-CN" altLang="en-US" b="1" baseline="0" dirty="0" smtClean="0"/>
                        <a:t> </a:t>
                      </a:r>
                      <a:r>
                        <a:rPr lang="en-US" altLang="zh-CN" b="1" baseline="0" dirty="0" smtClean="0"/>
                        <a:t>accelerate</a:t>
                      </a:r>
                      <a:r>
                        <a:rPr lang="zh-CN" altLang="en-US" b="1" baseline="0" dirty="0" smtClean="0"/>
                        <a:t> </a:t>
                      </a:r>
                      <a:r>
                        <a:rPr lang="en-US" altLang="zh-CN" b="1" baseline="0" dirty="0" smtClean="0"/>
                        <a:t>mining</a:t>
                      </a:r>
                      <a:endParaRPr lang="zh-CN" altLang="en-US" b="1" dirty="0" smtClean="0"/>
                    </a:p>
                  </a:txBody>
                  <a:tcPr/>
                </a:tc>
                <a:tc>
                  <a:txBody>
                    <a:bodyPr/>
                    <a:lstStyle/>
                    <a:p>
                      <a:r>
                        <a:rPr lang="en-US" altLang="zh-CN" b="1" dirty="0" smtClean="0"/>
                        <a:t>Idea</a:t>
                      </a:r>
                      <a:r>
                        <a:rPr lang="zh-CN" altLang="en-US" b="1" dirty="0" smtClean="0"/>
                        <a:t> </a:t>
                      </a:r>
                      <a:r>
                        <a:rPr lang="en-US" altLang="zh-CN" b="1" dirty="0" smtClean="0"/>
                        <a:t>3:</a:t>
                      </a:r>
                      <a:r>
                        <a:rPr lang="zh-CN" altLang="en-US" b="1" dirty="0" smtClean="0"/>
                        <a:t> </a:t>
                      </a:r>
                      <a:r>
                        <a:rPr lang="en-US" altLang="zh-CN" b="1" dirty="0" smtClean="0"/>
                        <a:t>Pattern</a:t>
                      </a:r>
                      <a:r>
                        <a:rPr lang="zh-CN" altLang="en-US" b="1" dirty="0" smtClean="0"/>
                        <a:t> </a:t>
                      </a:r>
                      <a:r>
                        <a:rPr lang="en-US" altLang="zh-CN" b="1" dirty="0" smtClean="0"/>
                        <a:t>growth</a:t>
                      </a:r>
                      <a:endParaRPr lang="en-US" b="1" dirty="0"/>
                    </a:p>
                  </a:txBody>
                  <a:tcPr/>
                </a:tc>
              </a:tr>
              <a:tr h="370840">
                <a:tc>
                  <a:txBody>
                    <a:bodyPr/>
                    <a:lstStyle/>
                    <a:p>
                      <a:r>
                        <a:rPr lang="en-US" altLang="zh-CN" b="1" dirty="0" smtClean="0"/>
                        <a:t>Frequent</a:t>
                      </a:r>
                      <a:r>
                        <a:rPr lang="zh-CN" altLang="en-US" b="1" dirty="0" smtClean="0"/>
                        <a:t> </a:t>
                      </a:r>
                      <a:r>
                        <a:rPr lang="en-US" altLang="zh-CN" b="1" dirty="0" smtClean="0"/>
                        <a:t>pattern</a:t>
                      </a:r>
                      <a:r>
                        <a:rPr lang="zh-CN" altLang="en-US" b="1" dirty="0" smtClean="0"/>
                        <a:t> </a:t>
                      </a:r>
                      <a:r>
                        <a:rPr lang="en-US" altLang="zh-CN" b="1" dirty="0" smtClean="0"/>
                        <a:t>(</a:t>
                      </a:r>
                      <a:r>
                        <a:rPr lang="en-US" altLang="zh-CN" b="1" dirty="0" err="1" smtClean="0"/>
                        <a:t>itemset</a:t>
                      </a:r>
                      <a:r>
                        <a:rPr lang="en-US" altLang="zh-CN" b="1" dirty="0" smtClean="0"/>
                        <a:t>)</a:t>
                      </a:r>
                      <a:endParaRPr lang="en-US" b="1" dirty="0"/>
                    </a:p>
                  </a:txBody>
                  <a:tcPr/>
                </a:tc>
                <a:tc>
                  <a:txBody>
                    <a:bodyPr/>
                    <a:lstStyle/>
                    <a:p>
                      <a:r>
                        <a:rPr lang="en-US" altLang="zh-CN" dirty="0" smtClean="0"/>
                        <a:t>?</a:t>
                      </a:r>
                      <a:endParaRPr lang="en-US" dirty="0"/>
                    </a:p>
                  </a:txBody>
                  <a:tcPr/>
                </a:tc>
                <a:tc>
                  <a:txBody>
                    <a:bodyPr/>
                    <a:lstStyle/>
                    <a:p>
                      <a:r>
                        <a:rPr lang="en-US" altLang="zh-CN" dirty="0" smtClean="0"/>
                        <a:t>?</a:t>
                      </a:r>
                      <a:endParaRPr lang="en-US" dirty="0"/>
                    </a:p>
                  </a:txBody>
                  <a:tcPr/>
                </a:tc>
                <a:tc>
                  <a:txBody>
                    <a:bodyPr/>
                    <a:lstStyle/>
                    <a:p>
                      <a:r>
                        <a:rPr lang="en-US" altLang="zh-CN" dirty="0" smtClean="0"/>
                        <a:t>?</a:t>
                      </a:r>
                      <a:endParaRPr lang="en-US" dirty="0"/>
                    </a:p>
                  </a:txBody>
                  <a:tcPr/>
                </a:tc>
                <a:tc>
                  <a:txBody>
                    <a:bodyPr/>
                    <a:lstStyle/>
                    <a:p>
                      <a:r>
                        <a:rPr lang="en-US" altLang="zh-CN" dirty="0" smtClean="0"/>
                        <a:t>?</a:t>
                      </a:r>
                      <a:endParaRPr lang="en-US" dirty="0"/>
                    </a:p>
                  </a:txBody>
                  <a:tcPr/>
                </a:tc>
              </a:tr>
              <a:tr h="370840">
                <a:tc>
                  <a:txBody>
                    <a:bodyPr/>
                    <a:lstStyle/>
                    <a:p>
                      <a:r>
                        <a:rPr lang="en-US" altLang="zh-CN" b="1" dirty="0" smtClean="0"/>
                        <a:t>Sequential</a:t>
                      </a:r>
                      <a:r>
                        <a:rPr lang="zh-CN" altLang="en-US" b="1" dirty="0" smtClean="0"/>
                        <a:t> </a:t>
                      </a:r>
                      <a:r>
                        <a:rPr lang="en-US" altLang="zh-CN" b="1" dirty="0" smtClean="0"/>
                        <a:t>pattern</a:t>
                      </a:r>
                      <a:endParaRPr lang="en-US" b="1" dirty="0"/>
                    </a:p>
                  </a:txBody>
                  <a:tcPr/>
                </a:tc>
                <a:tc>
                  <a:txBody>
                    <a:bodyPr/>
                    <a:lstStyle/>
                    <a:p>
                      <a:r>
                        <a:rPr lang="en-US" altLang="zh-CN" dirty="0" smtClean="0"/>
                        <a:t>?</a:t>
                      </a:r>
                      <a:endParaRPr lang="en-US" dirty="0"/>
                    </a:p>
                  </a:txBody>
                  <a:tcPr/>
                </a:tc>
                <a:tc>
                  <a:txBody>
                    <a:bodyPr/>
                    <a:lstStyle/>
                    <a:p>
                      <a:r>
                        <a:rPr lang="en-US" altLang="zh-CN" dirty="0" smtClean="0"/>
                        <a:t>?</a:t>
                      </a:r>
                      <a:endParaRPr lang="en-US" dirty="0"/>
                    </a:p>
                  </a:txBody>
                  <a:tcPr/>
                </a:tc>
                <a:tc>
                  <a:txBody>
                    <a:bodyPr/>
                    <a:lstStyle/>
                    <a:p>
                      <a:r>
                        <a:rPr lang="en-US" altLang="zh-CN" dirty="0" smtClean="0"/>
                        <a:t>?</a:t>
                      </a:r>
                      <a:endParaRPr lang="en-US" dirty="0"/>
                    </a:p>
                  </a:txBody>
                  <a:tcPr/>
                </a:tc>
                <a:tc>
                  <a:txBody>
                    <a:bodyPr/>
                    <a:lstStyle/>
                    <a:p>
                      <a:r>
                        <a:rPr lang="en-US" altLang="zh-CN" dirty="0" smtClean="0"/>
                        <a:t>?</a:t>
                      </a:r>
                      <a:endParaRPr lang="en-US" dirty="0"/>
                    </a:p>
                  </a:txBody>
                  <a:tcPr/>
                </a:tc>
              </a:tr>
              <a:tr h="370840">
                <a:tc>
                  <a:txBody>
                    <a:bodyPr/>
                    <a:lstStyle/>
                    <a:p>
                      <a:r>
                        <a:rPr lang="en-US" altLang="zh-CN" b="1" dirty="0" smtClean="0"/>
                        <a:t>Graph</a:t>
                      </a:r>
                      <a:r>
                        <a:rPr lang="zh-CN" altLang="en-US" b="1" dirty="0" smtClean="0"/>
                        <a:t> </a:t>
                      </a:r>
                      <a:r>
                        <a:rPr lang="en-US" altLang="zh-CN" b="1" dirty="0" smtClean="0"/>
                        <a:t>pattern</a:t>
                      </a:r>
                      <a:endParaRPr lang="en-US" b="1" dirty="0"/>
                    </a:p>
                  </a:txBody>
                  <a:tcPr/>
                </a:tc>
                <a:tc>
                  <a:txBody>
                    <a:bodyPr/>
                    <a:lstStyle/>
                    <a:p>
                      <a:r>
                        <a:rPr lang="en-US" altLang="zh-CN" dirty="0" smtClean="0"/>
                        <a:t>?</a:t>
                      </a:r>
                      <a:endParaRPr lang="zh-CN" altLang="en-US" dirty="0" smtClean="0"/>
                    </a:p>
                    <a:p>
                      <a:endParaRPr lang="en-US" dirty="0"/>
                    </a:p>
                  </a:txBody>
                  <a:tcPr/>
                </a:tc>
                <a:tc>
                  <a:txBody>
                    <a:bodyPr/>
                    <a:lstStyle/>
                    <a:p>
                      <a:r>
                        <a:rPr lang="en-US" altLang="zh-CN" dirty="0" smtClean="0"/>
                        <a:t>?</a:t>
                      </a:r>
                      <a:endParaRPr lang="en-US" dirty="0"/>
                    </a:p>
                  </a:txBody>
                  <a:tcPr/>
                </a:tc>
                <a:tc>
                  <a:txBody>
                    <a:bodyPr/>
                    <a:lstStyle/>
                    <a:p>
                      <a:r>
                        <a:rPr lang="en-US" altLang="zh-CN" dirty="0" smtClean="0"/>
                        <a:t>x</a:t>
                      </a:r>
                      <a:endParaRPr lang="en-US" dirty="0"/>
                    </a:p>
                  </a:txBody>
                  <a:tcPr/>
                </a:tc>
                <a:tc>
                  <a:txBody>
                    <a:bodyPr/>
                    <a:lstStyle/>
                    <a:p>
                      <a:r>
                        <a:rPr lang="en-US" altLang="zh-CN" dirty="0" smtClean="0"/>
                        <a:t>?</a:t>
                      </a:r>
                      <a:endParaRPr lang="en-US" dirty="0"/>
                    </a:p>
                  </a:txBody>
                  <a:tcPr/>
                </a:tc>
              </a:tr>
            </a:tbl>
          </a:graphicData>
        </a:graphic>
      </p:graphicFrame>
      <p:sp>
        <p:nvSpPr>
          <p:cNvPr id="4" name="Slide Number Placeholder 3"/>
          <p:cNvSpPr>
            <a:spLocks noGrp="1"/>
          </p:cNvSpPr>
          <p:nvPr>
            <p:ph type="sldNum" sz="quarter" idx="12"/>
          </p:nvPr>
        </p:nvSpPr>
        <p:spPr/>
        <p:txBody>
          <a:bodyPr/>
          <a:lstStyle/>
          <a:p>
            <a:fld id="{18A68613-FF0B-4246-B613-8295211CFAFA}" type="slidenum">
              <a:rPr lang="en-US" smtClean="0"/>
              <a:t>2</a:t>
            </a:fld>
            <a:endParaRPr lang="en-US"/>
          </a:p>
        </p:txBody>
      </p:sp>
    </p:spTree>
    <p:extLst>
      <p:ext uri="{BB962C8B-B14F-4D97-AF65-F5344CB8AC3E}">
        <p14:creationId xmlns:p14="http://schemas.microsoft.com/office/powerpoint/2010/main" val="1364554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Why Mining Closed Graph Patterns?</a:t>
            </a:r>
            <a:endParaRPr lang="en-US" dirty="0"/>
          </a:p>
        </p:txBody>
      </p:sp>
      <p:sp>
        <p:nvSpPr>
          <p:cNvPr id="3" name="Content Placeholder 2"/>
          <p:cNvSpPr>
            <a:spLocks noGrp="1"/>
          </p:cNvSpPr>
          <p:nvPr>
            <p:ph idx="1"/>
          </p:nvPr>
        </p:nvSpPr>
        <p:spPr>
          <a:xfrm>
            <a:off x="457200" y="1600200"/>
            <a:ext cx="8229600" cy="5121275"/>
          </a:xfrm>
        </p:spPr>
        <p:txBody>
          <a:bodyPr>
            <a:normAutofit fontScale="70000" lnSpcReduction="20000"/>
          </a:bodyPr>
          <a:lstStyle/>
          <a:p>
            <a:r>
              <a:rPr lang="en-US" altLang="en-US" dirty="0"/>
              <a:t>Challenge: An </a:t>
            </a:r>
            <a:r>
              <a:rPr lang="en-US" altLang="en-US" b="1" dirty="0"/>
              <a:t>n</a:t>
            </a:r>
            <a:r>
              <a:rPr lang="en-US" altLang="en-US" dirty="0"/>
              <a:t>-edge frequent graph may have 2</a:t>
            </a:r>
            <a:r>
              <a:rPr lang="en-US" altLang="en-US" b="1" baseline="30000" dirty="0"/>
              <a:t>n</a:t>
            </a:r>
            <a:r>
              <a:rPr lang="en-US" altLang="en-US" dirty="0"/>
              <a:t> </a:t>
            </a:r>
            <a:r>
              <a:rPr lang="en-US" altLang="en-US" dirty="0" err="1"/>
              <a:t>subgraphs</a:t>
            </a:r>
            <a:endParaRPr lang="en-US" altLang="en-US" dirty="0"/>
          </a:p>
          <a:p>
            <a:r>
              <a:rPr lang="en-US" altLang="en-US" dirty="0"/>
              <a:t>Motivation:  Explore </a:t>
            </a:r>
            <a:r>
              <a:rPr lang="en-US" altLang="en-US" i="1" dirty="0"/>
              <a:t>closed frequent </a:t>
            </a:r>
            <a:r>
              <a:rPr lang="en-US" altLang="en-US" i="1" dirty="0" err="1"/>
              <a:t>subgraphs</a:t>
            </a:r>
            <a:r>
              <a:rPr lang="en-US" altLang="en-US" i="1" dirty="0"/>
              <a:t> </a:t>
            </a:r>
            <a:r>
              <a:rPr lang="en-US" altLang="en-US" dirty="0"/>
              <a:t>to handle graph pattern explosion problem</a:t>
            </a:r>
          </a:p>
          <a:p>
            <a:r>
              <a:rPr lang="en-US" altLang="en-US" dirty="0"/>
              <a:t>A frequent graph G is </a:t>
            </a:r>
            <a:r>
              <a:rPr lang="en-US" altLang="en-US" i="1" dirty="0"/>
              <a:t>closed </a:t>
            </a:r>
            <a:r>
              <a:rPr lang="en-US" altLang="en-US" dirty="0"/>
              <a:t>if there exists no </a:t>
            </a:r>
            <a:r>
              <a:rPr lang="en-US" altLang="en-US" dirty="0" err="1"/>
              <a:t>supergraph</a:t>
            </a:r>
            <a:r>
              <a:rPr lang="en-US" altLang="en-US" dirty="0"/>
              <a:t> of G that carries the same support as G</a:t>
            </a:r>
          </a:p>
          <a:p>
            <a:endParaRPr lang="en-US" altLang="en-US" dirty="0"/>
          </a:p>
          <a:p>
            <a:endParaRPr lang="en-US" altLang="en-US" dirty="0"/>
          </a:p>
          <a:p>
            <a:endParaRPr lang="en-US" altLang="en-US" i="1" dirty="0"/>
          </a:p>
          <a:p>
            <a:endParaRPr lang="en-US" altLang="en-US" i="1" dirty="0" smtClean="0"/>
          </a:p>
          <a:p>
            <a:endParaRPr lang="en-US" altLang="en-US" i="1" dirty="0" smtClean="0"/>
          </a:p>
          <a:p>
            <a:pPr marL="0" indent="0">
              <a:buNone/>
            </a:pPr>
            <a:endParaRPr lang="en-US" altLang="en-US" i="1" dirty="0"/>
          </a:p>
          <a:p>
            <a:endParaRPr lang="en-US" altLang="en-US" i="1" dirty="0"/>
          </a:p>
          <a:p>
            <a:r>
              <a:rPr lang="en-US" altLang="en-US" i="1" dirty="0"/>
              <a:t>Lossless compression:</a:t>
            </a:r>
            <a:r>
              <a:rPr lang="en-US" altLang="en-US" dirty="0"/>
              <a:t> Does not contain non-closed graphs, but still ensures that the mining result is complete</a:t>
            </a:r>
          </a:p>
          <a:p>
            <a:r>
              <a:rPr lang="en-US" altLang="en-US" dirty="0"/>
              <a:t>Algorithm </a:t>
            </a:r>
            <a:r>
              <a:rPr lang="en-US" altLang="en-US" dirty="0" err="1"/>
              <a:t>CloseGraph</a:t>
            </a:r>
            <a:r>
              <a:rPr lang="en-US" altLang="en-US" dirty="0"/>
              <a:t>:  Mines closed graph patterns directly</a:t>
            </a:r>
          </a:p>
          <a:p>
            <a:endParaRPr lang="en-US" altLang="en-US" dirty="0"/>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t>20</a:t>
            </a:fld>
            <a:endParaRPr lang="en-US"/>
          </a:p>
        </p:txBody>
      </p:sp>
      <p:pic>
        <p:nvPicPr>
          <p:cNvPr id="5" name="Picture 4" descr="mol_ca_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297" y="3396768"/>
            <a:ext cx="4362994"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4641895" y="3451629"/>
            <a:ext cx="4359656" cy="1569660"/>
          </a:xfrm>
          <a:prstGeom prst="rect">
            <a:avLst/>
          </a:prstGeom>
          <a:solidFill>
            <a:srgbClr val="FAE2F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dirty="0">
                <a:solidFill>
                  <a:srgbClr val="000000"/>
                </a:solidFill>
                <a:latin typeface="Corbel" charset="0"/>
                <a:ea typeface="Corbel" charset="0"/>
                <a:cs typeface="Corbel" charset="0"/>
              </a:rPr>
              <a:t>If this subgraph is </a:t>
            </a:r>
            <a:r>
              <a:rPr lang="en-US" altLang="en-US" i="1" dirty="0">
                <a:solidFill>
                  <a:srgbClr val="000000"/>
                </a:solidFill>
                <a:latin typeface="Corbel" charset="0"/>
                <a:ea typeface="Corbel" charset="0"/>
                <a:cs typeface="Corbel" charset="0"/>
              </a:rPr>
              <a:t>closed</a:t>
            </a:r>
            <a:r>
              <a:rPr lang="en-US" altLang="en-US" dirty="0">
                <a:solidFill>
                  <a:srgbClr val="000000"/>
                </a:solidFill>
                <a:latin typeface="Corbel" charset="0"/>
                <a:ea typeface="Corbel" charset="0"/>
                <a:cs typeface="Corbel" charset="0"/>
              </a:rPr>
              <a:t> in the graph dataset, it implies </a:t>
            </a:r>
            <a:r>
              <a:rPr lang="en-US" altLang="en-US" dirty="0" smtClean="0">
                <a:solidFill>
                  <a:srgbClr val="000000"/>
                </a:solidFill>
                <a:latin typeface="Corbel" charset="0"/>
                <a:ea typeface="Corbel" charset="0"/>
                <a:cs typeface="Corbel" charset="0"/>
              </a:rPr>
              <a:t>that none </a:t>
            </a:r>
            <a:r>
              <a:rPr lang="en-US" altLang="en-US" dirty="0">
                <a:solidFill>
                  <a:srgbClr val="000000"/>
                </a:solidFill>
                <a:latin typeface="Corbel" charset="0"/>
                <a:ea typeface="Corbel" charset="0"/>
                <a:cs typeface="Corbel" charset="0"/>
              </a:rPr>
              <a:t>of its frequent </a:t>
            </a:r>
            <a:r>
              <a:rPr lang="en-US" altLang="en-US" dirty="0" smtClean="0">
                <a:solidFill>
                  <a:srgbClr val="000000"/>
                </a:solidFill>
                <a:latin typeface="Corbel" charset="0"/>
                <a:ea typeface="Corbel" charset="0"/>
                <a:cs typeface="Corbel" charset="0"/>
              </a:rPr>
              <a:t>super-graphs </a:t>
            </a:r>
            <a:r>
              <a:rPr lang="en-US" altLang="en-US" dirty="0">
                <a:solidFill>
                  <a:srgbClr val="000000"/>
                </a:solidFill>
                <a:latin typeface="Corbel" charset="0"/>
                <a:ea typeface="Corbel" charset="0"/>
                <a:cs typeface="Corbel" charset="0"/>
              </a:rPr>
              <a:t>carries the same support</a:t>
            </a:r>
          </a:p>
        </p:txBody>
      </p:sp>
    </p:spTree>
    <p:extLst>
      <p:ext uri="{BB962C8B-B14F-4D97-AF65-F5344CB8AC3E}">
        <p14:creationId xmlns:p14="http://schemas.microsoft.com/office/powerpoint/2010/main" val="4926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err="1" smtClean="0"/>
              <a:t>CloseGraph</a:t>
            </a:r>
            <a:r>
              <a:rPr lang="en-US" altLang="en-US" dirty="0" smtClean="0"/>
              <a:t>: </a:t>
            </a:r>
            <a:r>
              <a:rPr lang="en-US" altLang="en-US" dirty="0"/>
              <a:t>Directly Mining Closed Graph Patterns</a:t>
            </a:r>
            <a:endParaRPr lang="en-US" dirty="0"/>
          </a:p>
        </p:txBody>
      </p:sp>
      <p:sp>
        <p:nvSpPr>
          <p:cNvPr id="3" name="Content Placeholder 2"/>
          <p:cNvSpPr>
            <a:spLocks noGrp="1"/>
          </p:cNvSpPr>
          <p:nvPr>
            <p:ph idx="1"/>
          </p:nvPr>
        </p:nvSpPr>
        <p:spPr/>
        <p:txBody>
          <a:bodyPr>
            <a:normAutofit/>
          </a:bodyPr>
          <a:lstStyle/>
          <a:p>
            <a:r>
              <a:rPr lang="en-US" altLang="en-US" sz="2000" kern="0" dirty="0" err="1"/>
              <a:t>CloseGraph</a:t>
            </a:r>
            <a:r>
              <a:rPr lang="en-US" altLang="en-US" sz="2000" kern="0" dirty="0"/>
              <a:t>: </a:t>
            </a:r>
            <a:r>
              <a:rPr lang="en-US" altLang="en-US" sz="2000" dirty="0">
                <a:cs typeface="Arial" charset="0"/>
              </a:rPr>
              <a:t>Mining closed graph patterns by extending </a:t>
            </a:r>
            <a:r>
              <a:rPr lang="en-US" altLang="en-US" sz="2000" dirty="0" err="1" smtClean="0">
                <a:cs typeface="Arial" charset="0"/>
              </a:rPr>
              <a:t>gSpan</a:t>
            </a:r>
            <a:endParaRPr lang="en-US" altLang="en-US" sz="2000" dirty="0" smtClean="0">
              <a:cs typeface="Arial" charset="0"/>
            </a:endParaRPr>
          </a:p>
          <a:p>
            <a:r>
              <a:rPr lang="en-US" altLang="en-US" sz="2000" dirty="0" smtClean="0"/>
              <a:t>Suppose </a:t>
            </a:r>
            <a:r>
              <a:rPr lang="en-US" altLang="en-US" sz="2000" dirty="0"/>
              <a:t>G and G</a:t>
            </a:r>
            <a:r>
              <a:rPr lang="en-US" altLang="en-US" sz="2000" baseline="-25000" dirty="0"/>
              <a:t>1</a:t>
            </a:r>
            <a:r>
              <a:rPr lang="en-US" altLang="en-US" sz="2000" dirty="0"/>
              <a:t> are frequent, and G is a </a:t>
            </a:r>
            <a:r>
              <a:rPr lang="en-US" altLang="en-US" sz="2000" dirty="0" err="1"/>
              <a:t>subgraph</a:t>
            </a:r>
            <a:r>
              <a:rPr lang="en-US" altLang="en-US" sz="2000" dirty="0"/>
              <a:t> of G</a:t>
            </a:r>
            <a:r>
              <a:rPr lang="en-US" altLang="en-US" sz="2000" baseline="-25000" dirty="0"/>
              <a:t>1</a:t>
            </a:r>
          </a:p>
          <a:p>
            <a:r>
              <a:rPr lang="en-US" altLang="en-US" sz="2000" dirty="0"/>
              <a:t>If </a:t>
            </a:r>
            <a:r>
              <a:rPr lang="en-US" altLang="en-US" sz="2000" b="1" dirty="0"/>
              <a:t>in any part of the graph in the dataset where G occurs, G</a:t>
            </a:r>
            <a:r>
              <a:rPr lang="en-US" altLang="en-US" sz="2000" b="1" baseline="-25000" dirty="0"/>
              <a:t>1</a:t>
            </a:r>
            <a:r>
              <a:rPr lang="en-US" altLang="en-US" sz="2000" b="1" dirty="0"/>
              <a:t> also occurs</a:t>
            </a:r>
            <a:r>
              <a:rPr lang="en-US" altLang="en-US" sz="2000" dirty="0"/>
              <a:t>, then we need not grow G (except some special, subtle cases), since none of G’s children will be closed except those of </a:t>
            </a:r>
            <a:r>
              <a:rPr lang="en-US" altLang="en-US" sz="2000" dirty="0" smtClean="0"/>
              <a:t>G</a:t>
            </a:r>
            <a:r>
              <a:rPr lang="en-US" altLang="en-US" sz="2000" baseline="-25000" dirty="0" smtClean="0"/>
              <a:t>1</a:t>
            </a:r>
            <a:endParaRPr lang="en-US" altLang="en-US" sz="2000" baseline="-25000" dirty="0"/>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t>21</a:t>
            </a:fld>
            <a:endParaRPr lang="en-US">
              <a:solidFill>
                <a:schemeClr val="bg1">
                  <a:lumMod val="50000"/>
                </a:schemeClr>
              </a:solidFill>
            </a:endParaRPr>
          </a:p>
        </p:txBody>
      </p:sp>
      <p:sp>
        <p:nvSpPr>
          <p:cNvPr id="5" name="Text Box 3"/>
          <p:cNvSpPr txBox="1">
            <a:spLocks noChangeArrowheads="1"/>
          </p:cNvSpPr>
          <p:nvPr/>
        </p:nvSpPr>
        <p:spPr bwMode="auto">
          <a:xfrm>
            <a:off x="3328256" y="5440364"/>
            <a:ext cx="4780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2800">
                <a:solidFill>
                  <a:schemeClr val="bg1">
                    <a:lumMod val="50000"/>
                  </a:schemeClr>
                </a:solidFill>
                <a:latin typeface="Corbel" charset="0"/>
                <a:ea typeface="Corbel" charset="0"/>
                <a:cs typeface="Corbel" charset="0"/>
              </a:rPr>
              <a:t>…</a:t>
            </a:r>
          </a:p>
        </p:txBody>
      </p:sp>
      <p:sp>
        <p:nvSpPr>
          <p:cNvPr id="6" name="Oval 5"/>
          <p:cNvSpPr>
            <a:spLocks noChangeArrowheads="1"/>
          </p:cNvSpPr>
          <p:nvPr/>
        </p:nvSpPr>
        <p:spPr bwMode="auto">
          <a:xfrm>
            <a:off x="686655" y="4830763"/>
            <a:ext cx="914400" cy="685800"/>
          </a:xfrm>
          <a:prstGeom prst="ellipse">
            <a:avLst/>
          </a:prstGeom>
          <a:solidFill>
            <a:srgbClr val="FFFFFF"/>
          </a:solidFill>
          <a:ln w="38100">
            <a:solidFill>
              <a:schemeClr val="hlink"/>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chemeClr val="bg1">
                    <a:lumMod val="50000"/>
                  </a:schemeClr>
                </a:solidFill>
                <a:latin typeface="Corbel" charset="0"/>
                <a:ea typeface="Corbel" charset="0"/>
                <a:cs typeface="Corbel" charset="0"/>
              </a:rPr>
              <a:t>G</a:t>
            </a:r>
            <a:endParaRPr lang="en-US" altLang="en-US" baseline="-25000">
              <a:solidFill>
                <a:schemeClr val="bg1">
                  <a:lumMod val="50000"/>
                </a:schemeClr>
              </a:solidFill>
              <a:latin typeface="Corbel" charset="0"/>
              <a:ea typeface="Corbel" charset="0"/>
              <a:cs typeface="Corbel" charset="0"/>
            </a:endParaRPr>
          </a:p>
        </p:txBody>
      </p:sp>
      <p:sp>
        <p:nvSpPr>
          <p:cNvPr id="7" name="Oval 6"/>
          <p:cNvSpPr>
            <a:spLocks noChangeArrowheads="1"/>
          </p:cNvSpPr>
          <p:nvPr/>
        </p:nvSpPr>
        <p:spPr bwMode="auto">
          <a:xfrm>
            <a:off x="3226655" y="3473451"/>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chemeClr val="bg1">
                    <a:lumMod val="50000"/>
                  </a:schemeClr>
                </a:solidFill>
                <a:latin typeface="Corbel" charset="0"/>
                <a:ea typeface="Corbel" charset="0"/>
                <a:cs typeface="Corbel" charset="0"/>
              </a:rPr>
              <a:t>G</a:t>
            </a:r>
            <a:r>
              <a:rPr lang="en-US" altLang="en-US" baseline="-25000">
                <a:solidFill>
                  <a:schemeClr val="bg1">
                    <a:lumMod val="50000"/>
                  </a:schemeClr>
                </a:solidFill>
                <a:latin typeface="Corbel" charset="0"/>
                <a:ea typeface="Corbel" charset="0"/>
                <a:cs typeface="Corbel" charset="0"/>
              </a:rPr>
              <a:t>1</a:t>
            </a:r>
          </a:p>
        </p:txBody>
      </p:sp>
      <p:sp>
        <p:nvSpPr>
          <p:cNvPr id="8" name="Oval 7"/>
          <p:cNvSpPr>
            <a:spLocks noChangeArrowheads="1"/>
          </p:cNvSpPr>
          <p:nvPr/>
        </p:nvSpPr>
        <p:spPr bwMode="auto">
          <a:xfrm>
            <a:off x="3226655" y="4373563"/>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chemeClr val="bg1">
                    <a:lumMod val="50000"/>
                  </a:schemeClr>
                </a:solidFill>
                <a:latin typeface="Corbel" charset="0"/>
                <a:ea typeface="Corbel" charset="0"/>
                <a:cs typeface="Corbel" charset="0"/>
              </a:rPr>
              <a:t>G</a:t>
            </a:r>
            <a:r>
              <a:rPr lang="en-US" altLang="en-US" baseline="-25000">
                <a:solidFill>
                  <a:schemeClr val="bg1">
                    <a:lumMod val="50000"/>
                  </a:schemeClr>
                </a:solidFill>
                <a:latin typeface="Corbel" charset="0"/>
                <a:ea typeface="Corbel" charset="0"/>
                <a:cs typeface="Corbel" charset="0"/>
              </a:rPr>
              <a:t>2</a:t>
            </a:r>
          </a:p>
        </p:txBody>
      </p:sp>
      <p:sp>
        <p:nvSpPr>
          <p:cNvPr id="9" name="Oval 8"/>
          <p:cNvSpPr>
            <a:spLocks noChangeArrowheads="1"/>
          </p:cNvSpPr>
          <p:nvPr/>
        </p:nvSpPr>
        <p:spPr bwMode="auto">
          <a:xfrm>
            <a:off x="3226655" y="6126163"/>
            <a:ext cx="914400" cy="685800"/>
          </a:xfrm>
          <a:prstGeom prst="ellipse">
            <a:avLst/>
          </a:prstGeom>
          <a:solidFill>
            <a:srgbClr val="FFFFFF"/>
          </a:solidFill>
          <a:ln w="38100">
            <a:solidFill>
              <a:srgbClr val="1E3D5C"/>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algn="ctr" defTabSz="457189">
              <a:spcBef>
                <a:spcPct val="0"/>
              </a:spcBef>
              <a:buClrTx/>
              <a:buSzTx/>
              <a:buFontTx/>
              <a:buNone/>
            </a:pPr>
            <a:r>
              <a:rPr lang="en-US" altLang="en-US">
                <a:solidFill>
                  <a:schemeClr val="bg1">
                    <a:lumMod val="50000"/>
                  </a:schemeClr>
                </a:solidFill>
                <a:latin typeface="Corbel" charset="0"/>
                <a:ea typeface="Corbel" charset="0"/>
                <a:cs typeface="Corbel" charset="0"/>
              </a:rPr>
              <a:t>G</a:t>
            </a:r>
            <a:r>
              <a:rPr lang="en-US" altLang="en-US" baseline="-25000">
                <a:solidFill>
                  <a:schemeClr val="bg1">
                    <a:lumMod val="50000"/>
                  </a:schemeClr>
                </a:solidFill>
                <a:latin typeface="Corbel" charset="0"/>
                <a:ea typeface="Corbel" charset="0"/>
                <a:cs typeface="Corbel" charset="0"/>
              </a:rPr>
              <a:t>n</a:t>
            </a:r>
          </a:p>
        </p:txBody>
      </p:sp>
      <p:sp>
        <p:nvSpPr>
          <p:cNvPr id="10" name="Line 9"/>
          <p:cNvSpPr>
            <a:spLocks noChangeShapeType="1"/>
          </p:cNvSpPr>
          <p:nvPr/>
        </p:nvSpPr>
        <p:spPr bwMode="auto">
          <a:xfrm flipV="1">
            <a:off x="1601055" y="3992563"/>
            <a:ext cx="1524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chemeClr val="bg1">
                  <a:lumMod val="50000"/>
                </a:schemeClr>
              </a:solidFill>
              <a:latin typeface="Corbel" charset="0"/>
              <a:ea typeface="Corbel" charset="0"/>
              <a:cs typeface="Corbel" charset="0"/>
            </a:endParaRPr>
          </a:p>
        </p:txBody>
      </p:sp>
      <p:sp>
        <p:nvSpPr>
          <p:cNvPr id="11" name="Line 10"/>
          <p:cNvSpPr>
            <a:spLocks noChangeShapeType="1"/>
          </p:cNvSpPr>
          <p:nvPr/>
        </p:nvSpPr>
        <p:spPr bwMode="auto">
          <a:xfrm>
            <a:off x="1702655" y="5364163"/>
            <a:ext cx="1524000" cy="9144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chemeClr val="bg1">
                  <a:lumMod val="50000"/>
                </a:schemeClr>
              </a:solidFill>
              <a:latin typeface="Corbel" charset="0"/>
              <a:ea typeface="Corbel" charset="0"/>
              <a:cs typeface="Corbel" charset="0"/>
            </a:endParaRPr>
          </a:p>
        </p:txBody>
      </p:sp>
      <p:sp>
        <p:nvSpPr>
          <p:cNvPr id="12" name="Line 11"/>
          <p:cNvSpPr>
            <a:spLocks noChangeShapeType="1"/>
          </p:cNvSpPr>
          <p:nvPr/>
        </p:nvSpPr>
        <p:spPr bwMode="auto">
          <a:xfrm flipV="1">
            <a:off x="1702655" y="4754563"/>
            <a:ext cx="1422400" cy="381000"/>
          </a:xfrm>
          <a:prstGeom prst="line">
            <a:avLst/>
          </a:prstGeom>
          <a:noFill/>
          <a:ln w="28575">
            <a:solidFill>
              <a:srgbClr val="2C5A88"/>
            </a:solidFill>
            <a:miter lim="800000"/>
            <a:headEnd/>
            <a:tailEnd/>
          </a:ln>
          <a:extLst>
            <a:ext uri="{909E8E84-426E-40DD-AFC4-6F175D3DCCD1}">
              <a14:hiddenFill xmlns:a14="http://schemas.microsoft.com/office/drawing/2010/main">
                <a:noFill/>
              </a14:hiddenFill>
            </a:ext>
          </a:extLst>
        </p:spPr>
        <p:txBody>
          <a:bodyPr wrap="none"/>
          <a:lstStyle/>
          <a:p>
            <a:pPr defTabSz="457189"/>
            <a:endParaRPr lang="en-US">
              <a:solidFill>
                <a:schemeClr val="bg1">
                  <a:lumMod val="50000"/>
                </a:schemeClr>
              </a:solidFill>
              <a:latin typeface="Corbel" charset="0"/>
              <a:ea typeface="Corbel" charset="0"/>
              <a:cs typeface="Corbel" charset="0"/>
            </a:endParaRPr>
          </a:p>
        </p:txBody>
      </p:sp>
      <p:sp>
        <p:nvSpPr>
          <p:cNvPr id="13" name="Text Box 12"/>
          <p:cNvSpPr txBox="1">
            <a:spLocks noChangeArrowheads="1"/>
          </p:cNvSpPr>
          <p:nvPr/>
        </p:nvSpPr>
        <p:spPr bwMode="auto">
          <a:xfrm>
            <a:off x="280255" y="4373564"/>
            <a:ext cx="10852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b="1">
                <a:solidFill>
                  <a:schemeClr val="bg1">
                    <a:lumMod val="50000"/>
                  </a:schemeClr>
                </a:solidFill>
                <a:latin typeface="Corbel" charset="0"/>
                <a:ea typeface="Corbel" charset="0"/>
                <a:cs typeface="Corbel" charset="0"/>
              </a:rPr>
              <a:t>k-edge</a:t>
            </a:r>
          </a:p>
        </p:txBody>
      </p:sp>
      <p:sp>
        <p:nvSpPr>
          <p:cNvPr id="14" name="Text Box 13"/>
          <p:cNvSpPr txBox="1">
            <a:spLocks noChangeArrowheads="1"/>
          </p:cNvSpPr>
          <p:nvPr/>
        </p:nvSpPr>
        <p:spPr bwMode="auto">
          <a:xfrm>
            <a:off x="1525710" y="6281587"/>
            <a:ext cx="22415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b="1">
                <a:solidFill>
                  <a:schemeClr val="bg1">
                    <a:lumMod val="50000"/>
                  </a:schemeClr>
                </a:solidFill>
                <a:latin typeface="Corbel" charset="0"/>
                <a:ea typeface="Corbel" charset="0"/>
                <a:cs typeface="Corbel" charset="0"/>
              </a:rPr>
              <a:t>(k+1)-edge</a:t>
            </a:r>
          </a:p>
        </p:txBody>
      </p:sp>
      <p:sp>
        <p:nvSpPr>
          <p:cNvPr id="15" name="AutoShape 14"/>
          <p:cNvSpPr>
            <a:spLocks noChangeArrowheads="1"/>
          </p:cNvSpPr>
          <p:nvPr/>
        </p:nvSpPr>
        <p:spPr bwMode="auto">
          <a:xfrm>
            <a:off x="4852255" y="3432060"/>
            <a:ext cx="3483640" cy="1101145"/>
          </a:xfrm>
          <a:prstGeom prst="roundRect">
            <a:avLst>
              <a:gd name="adj" fmla="val 16667"/>
            </a:avLst>
          </a:prstGeom>
          <a:solidFill>
            <a:srgbClr val="FFFFFF"/>
          </a:solidFill>
          <a:ln w="28575">
            <a:solidFill>
              <a:srgbClr val="FF6600"/>
            </a:solidFill>
            <a:miter lim="800000"/>
            <a:headEnd/>
            <a:tailEnd/>
          </a:ln>
        </p:spPr>
        <p:txBody>
          <a:bodyPr wrap="none" anchor="ct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2000" b="1" dirty="0" smtClean="0">
                <a:latin typeface="Corbel" charset="0"/>
                <a:ea typeface="Corbel" charset="0"/>
                <a:cs typeface="Corbel" charset="0"/>
              </a:rPr>
              <a:t>At </a:t>
            </a:r>
            <a:r>
              <a:rPr lang="en-US" altLang="en-US" sz="2000" b="1" dirty="0">
                <a:latin typeface="Corbel" charset="0"/>
                <a:ea typeface="Corbel" charset="0"/>
                <a:cs typeface="Corbel" charset="0"/>
              </a:rPr>
              <a:t>what </a:t>
            </a:r>
            <a:r>
              <a:rPr lang="en-US" altLang="en-US" sz="2000" b="1" dirty="0" smtClean="0">
                <a:latin typeface="Corbel" charset="0"/>
                <a:ea typeface="Corbel" charset="0"/>
                <a:cs typeface="Corbel" charset="0"/>
              </a:rPr>
              <a:t>condition </a:t>
            </a:r>
            <a:r>
              <a:rPr lang="en-US" altLang="en-US" sz="2000" b="1" dirty="0">
                <a:latin typeface="Corbel" charset="0"/>
                <a:ea typeface="Corbel" charset="0"/>
                <a:cs typeface="Corbel" charset="0"/>
              </a:rPr>
              <a:t>can we</a:t>
            </a:r>
          </a:p>
          <a:p>
            <a:pPr defTabSz="457189" eaLnBrk="1" hangingPunct="1">
              <a:spcBef>
                <a:spcPct val="0"/>
              </a:spcBef>
              <a:buClrTx/>
              <a:buSzTx/>
              <a:buFontTx/>
              <a:buNone/>
            </a:pPr>
            <a:r>
              <a:rPr lang="en-US" altLang="en-US" sz="2000" b="1" dirty="0">
                <a:latin typeface="Corbel" charset="0"/>
                <a:ea typeface="Corbel" charset="0"/>
                <a:cs typeface="Corbel" charset="0"/>
              </a:rPr>
              <a:t>stop</a:t>
            </a:r>
            <a:r>
              <a:rPr lang="en-US" altLang="en-US" sz="2000" dirty="0">
                <a:latin typeface="Corbel" charset="0"/>
                <a:ea typeface="Corbel" charset="0"/>
                <a:cs typeface="Corbel" charset="0"/>
              </a:rPr>
              <a:t> </a:t>
            </a:r>
            <a:r>
              <a:rPr lang="en-US" altLang="en-US" sz="2000" b="1" dirty="0">
                <a:latin typeface="Corbel" charset="0"/>
                <a:ea typeface="Corbel" charset="0"/>
                <a:cs typeface="Corbel" charset="0"/>
              </a:rPr>
              <a:t>searching their </a:t>
            </a:r>
            <a:r>
              <a:rPr lang="en-US" altLang="en-US" sz="2000" b="1" dirty="0" smtClean="0">
                <a:latin typeface="Corbel" charset="0"/>
                <a:ea typeface="Corbel" charset="0"/>
                <a:cs typeface="Corbel" charset="0"/>
              </a:rPr>
              <a:t>children,</a:t>
            </a:r>
            <a:endParaRPr lang="en-US" altLang="en-US" sz="2000" b="1" dirty="0">
              <a:latin typeface="Corbel" charset="0"/>
              <a:ea typeface="Corbel" charset="0"/>
              <a:cs typeface="Corbel" charset="0"/>
            </a:endParaRPr>
          </a:p>
          <a:p>
            <a:pPr defTabSz="457189" eaLnBrk="1" hangingPunct="1">
              <a:spcBef>
                <a:spcPct val="0"/>
              </a:spcBef>
              <a:buClrTx/>
              <a:buSzTx/>
              <a:buFontTx/>
              <a:buNone/>
            </a:pPr>
            <a:r>
              <a:rPr lang="en-US" altLang="en-US" sz="2000" b="1" dirty="0">
                <a:latin typeface="Corbel" charset="0"/>
                <a:ea typeface="Corbel" charset="0"/>
                <a:cs typeface="Corbel" charset="0"/>
              </a:rPr>
              <a:t>i.e., early termination</a:t>
            </a:r>
            <a:r>
              <a:rPr lang="en-US" altLang="en-US" sz="2000" b="1" dirty="0" smtClean="0">
                <a:latin typeface="Corbel" charset="0"/>
                <a:ea typeface="Corbel" charset="0"/>
                <a:cs typeface="Corbel" charset="0"/>
              </a:rPr>
              <a:t>?</a:t>
            </a:r>
            <a:endParaRPr lang="en-US" altLang="en-US" sz="2000" b="1" dirty="0">
              <a:latin typeface="Corbel" charset="0"/>
              <a:ea typeface="Corbel" charset="0"/>
              <a:cs typeface="Corbel" charset="0"/>
            </a:endParaRPr>
          </a:p>
        </p:txBody>
      </p:sp>
      <p:cxnSp>
        <p:nvCxnSpPr>
          <p:cNvPr id="16" name="AutoShape 15"/>
          <p:cNvCxnSpPr>
            <a:cxnSpLocks noChangeShapeType="1"/>
          </p:cNvCxnSpPr>
          <p:nvPr/>
        </p:nvCxnSpPr>
        <p:spPr bwMode="auto">
          <a:xfrm flipH="1">
            <a:off x="4141055" y="3809207"/>
            <a:ext cx="711200" cy="7144"/>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17" name="AutoShape 16"/>
          <p:cNvCxnSpPr>
            <a:cxnSpLocks noChangeShapeType="1"/>
          </p:cNvCxnSpPr>
          <p:nvPr/>
        </p:nvCxnSpPr>
        <p:spPr bwMode="auto">
          <a:xfrm flipH="1">
            <a:off x="4141055" y="3809207"/>
            <a:ext cx="711200" cy="907256"/>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cxnSp>
        <p:nvCxnSpPr>
          <p:cNvPr id="18" name="AutoShape 17"/>
          <p:cNvCxnSpPr>
            <a:cxnSpLocks noChangeShapeType="1"/>
          </p:cNvCxnSpPr>
          <p:nvPr/>
        </p:nvCxnSpPr>
        <p:spPr bwMode="auto">
          <a:xfrm flipH="1">
            <a:off x="4141055" y="3809207"/>
            <a:ext cx="711200" cy="2659856"/>
          </a:xfrm>
          <a:prstGeom prst="straightConnector1">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cxnSp>
      <p:sp>
        <p:nvSpPr>
          <p:cNvPr id="19" name="Rectangle 18"/>
          <p:cNvSpPr/>
          <p:nvPr/>
        </p:nvSpPr>
        <p:spPr>
          <a:xfrm>
            <a:off x="4449583" y="5481439"/>
            <a:ext cx="4572000" cy="923330"/>
          </a:xfrm>
          <a:prstGeom prst="rect">
            <a:avLst/>
          </a:prstGeom>
        </p:spPr>
        <p:txBody>
          <a:bodyPr>
            <a:spAutoFit/>
          </a:bodyPr>
          <a:lstStyle/>
          <a:p>
            <a:r>
              <a:rPr lang="en-US" dirty="0">
                <a:hlinkClick r:id="rId2"/>
              </a:rPr>
              <a:t>https</a:t>
            </a:r>
            <a:r>
              <a:rPr lang="en-US">
                <a:hlinkClick r:id="rId2"/>
              </a:rPr>
              <a:t>://</a:t>
            </a:r>
            <a:r>
              <a:rPr lang="en-US" dirty="0" smtClean="0">
                <a:hlinkClick r:id="rId2"/>
              </a:rPr>
              <a:t>pdfs.semanticscholar.org/a1c1/5e63690c774b725fc91dcc77a629d01c3733.pdf</a:t>
            </a:r>
            <a:endParaRPr lang="zh-CN" altLang="en-US" dirty="0" smtClean="0"/>
          </a:p>
          <a:p>
            <a:endParaRPr lang="en-US" dirty="0"/>
          </a:p>
        </p:txBody>
      </p:sp>
    </p:spTree>
    <p:extLst>
      <p:ext uri="{BB962C8B-B14F-4D97-AF65-F5344CB8AC3E}">
        <p14:creationId xmlns:p14="http://schemas.microsoft.com/office/powerpoint/2010/main" val="11447589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altLang="en-US" dirty="0"/>
              <a:t>Experiment and Performance Comparison</a:t>
            </a:r>
            <a:endParaRPr lang="en-US" dirty="0"/>
          </a:p>
        </p:txBody>
      </p:sp>
      <p:sp>
        <p:nvSpPr>
          <p:cNvPr id="3" name="Content Placeholder 2"/>
          <p:cNvSpPr>
            <a:spLocks noGrp="1"/>
          </p:cNvSpPr>
          <p:nvPr>
            <p:ph idx="1"/>
          </p:nvPr>
        </p:nvSpPr>
        <p:spPr/>
        <p:txBody>
          <a:bodyPr>
            <a:normAutofit/>
          </a:bodyPr>
          <a:lstStyle/>
          <a:p>
            <a:r>
              <a:rPr lang="en-US" altLang="en-US" sz="2400" dirty="0" smtClean="0"/>
              <a:t>The AIDS antiviral screen compound dataset from NCI/NIH</a:t>
            </a:r>
          </a:p>
          <a:p>
            <a:r>
              <a:rPr lang="en-US" altLang="en-US" sz="2400" dirty="0" smtClean="0"/>
              <a:t>The dataset contains 43,905 chemical compounds</a:t>
            </a:r>
          </a:p>
          <a:p>
            <a:r>
              <a:rPr lang="en-US" altLang="en-US" sz="2400" dirty="0" smtClean="0"/>
              <a:t>Discovered Patterns: The smaller minimum support, the bigger and more interesting </a:t>
            </a:r>
            <a:r>
              <a:rPr lang="en-US" altLang="en-US" sz="2400" dirty="0" err="1" smtClean="0"/>
              <a:t>subgraph</a:t>
            </a:r>
            <a:r>
              <a:rPr lang="en-US" altLang="en-US" sz="2400" dirty="0" smtClean="0"/>
              <a:t> patterns discovered</a:t>
            </a:r>
            <a:endParaRPr lang="en-US" altLang="en-US" sz="2400" dirty="0"/>
          </a:p>
        </p:txBody>
      </p:sp>
      <p:sp>
        <p:nvSpPr>
          <p:cNvPr id="4" name="Slide Number Placeholder 3"/>
          <p:cNvSpPr>
            <a:spLocks noGrp="1"/>
          </p:cNvSpPr>
          <p:nvPr>
            <p:ph type="sldNum" sz="quarter" idx="12"/>
          </p:nvPr>
        </p:nvSpPr>
        <p:spPr/>
        <p:txBody>
          <a:bodyPr/>
          <a:lstStyle/>
          <a:p>
            <a:fld id="{18A68613-FF0B-4246-B613-8295211CFAFA}" type="slidenum">
              <a:rPr lang="en-US" smtClean="0">
                <a:solidFill>
                  <a:schemeClr val="bg1">
                    <a:lumMod val="50000"/>
                  </a:schemeClr>
                </a:solidFill>
              </a:rPr>
              <a:pPr/>
              <a:t>22</a:t>
            </a:fld>
            <a:endParaRPr lang="en-US">
              <a:solidFill>
                <a:schemeClr val="bg1">
                  <a:lumMod val="50000"/>
                </a:schemeClr>
              </a:solidFill>
            </a:endParaRPr>
          </a:p>
        </p:txBody>
      </p:sp>
      <p:pic>
        <p:nvPicPr>
          <p:cNvPr id="8" name="Picture 3" descr="mol_ca_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243" y="3194853"/>
            <a:ext cx="2853475" cy="9499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mol_ca_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7512" y="3334191"/>
            <a:ext cx="1765097" cy="865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mol_ca_8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833" y="3332578"/>
            <a:ext cx="1718733" cy="798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6"/>
          <p:cNvSpPr txBox="1">
            <a:spLocks noChangeArrowheads="1"/>
          </p:cNvSpPr>
          <p:nvPr/>
        </p:nvSpPr>
        <p:spPr bwMode="auto">
          <a:xfrm>
            <a:off x="222834" y="3356772"/>
            <a:ext cx="65107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2000" dirty="0">
                <a:latin typeface="Corbel" charset="0"/>
                <a:ea typeface="Corbel" charset="0"/>
                <a:cs typeface="Corbel" charset="0"/>
              </a:rPr>
              <a:t>20%</a:t>
            </a:r>
          </a:p>
        </p:txBody>
      </p:sp>
      <p:sp>
        <p:nvSpPr>
          <p:cNvPr id="12" name="Text Box 7"/>
          <p:cNvSpPr txBox="1">
            <a:spLocks noChangeArrowheads="1"/>
          </p:cNvSpPr>
          <p:nvPr/>
        </p:nvSpPr>
        <p:spPr bwMode="auto">
          <a:xfrm>
            <a:off x="2675321" y="3352355"/>
            <a:ext cx="6543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2000" dirty="0">
                <a:latin typeface="Corbel" charset="0"/>
                <a:ea typeface="Corbel" charset="0"/>
                <a:cs typeface="Corbel" charset="0"/>
              </a:rPr>
              <a:t>10%</a:t>
            </a:r>
          </a:p>
        </p:txBody>
      </p:sp>
      <p:sp>
        <p:nvSpPr>
          <p:cNvPr id="13" name="Text Box 8"/>
          <p:cNvSpPr txBox="1">
            <a:spLocks noChangeArrowheads="1"/>
          </p:cNvSpPr>
          <p:nvPr/>
        </p:nvSpPr>
        <p:spPr bwMode="auto">
          <a:xfrm>
            <a:off x="5475198" y="3326282"/>
            <a:ext cx="5274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2000">
                <a:latin typeface="Corbel" charset="0"/>
                <a:ea typeface="Corbel" charset="0"/>
                <a:cs typeface="Corbel" charset="0"/>
              </a:rPr>
              <a:t>5%</a:t>
            </a:r>
          </a:p>
        </p:txBody>
      </p:sp>
      <p:graphicFrame>
        <p:nvGraphicFramePr>
          <p:cNvPr id="14" name="Object 4"/>
          <p:cNvGraphicFramePr>
            <a:graphicFrameLocks noChangeAspect="1"/>
          </p:cNvGraphicFramePr>
          <p:nvPr>
            <p:extLst>
              <p:ext uri="{D42A27DB-BD31-4B8C-83A1-F6EECF244321}">
                <p14:modId xmlns:p14="http://schemas.microsoft.com/office/powerpoint/2010/main" val="1833152589"/>
              </p:ext>
            </p:extLst>
          </p:nvPr>
        </p:nvGraphicFramePr>
        <p:xfrm>
          <a:off x="909293" y="4464116"/>
          <a:ext cx="3105353" cy="2098675"/>
        </p:xfrm>
        <a:graphic>
          <a:graphicData uri="http://schemas.openxmlformats.org/presentationml/2006/ole">
            <mc:AlternateContent xmlns:mc="http://schemas.openxmlformats.org/markup-compatibility/2006">
              <mc:Choice xmlns:v="urn:schemas-microsoft-com:vml" Requires="v">
                <p:oleObj spid="_x0000_s1031" name="Chart" r:id="rId6" imgW="6419959" imgH="4629227" progId="MSGraph.Chart.8">
                  <p:embed followColorScheme="full"/>
                </p:oleObj>
              </mc:Choice>
              <mc:Fallback>
                <p:oleObj name="Chart" r:id="rId6" imgW="6419959" imgH="4629227" progId="MSGraph.Chart.8">
                  <p:embed followColorScheme="full"/>
                  <p:pic>
                    <p:nvPicPr>
                      <p:cNvPr id="0" name=""/>
                      <p:cNvPicPr>
                        <a:picLocks noChangeAspect="1" noChangeArrowheads="1"/>
                      </p:cNvPicPr>
                      <p:nvPr/>
                    </p:nvPicPr>
                    <p:blipFill>
                      <a:blip r:embed="rId7"/>
                      <a:srcRect/>
                      <a:stretch>
                        <a:fillRect/>
                      </a:stretch>
                    </p:blipFill>
                    <p:spPr bwMode="auto">
                      <a:xfrm>
                        <a:off x="909293" y="4464116"/>
                        <a:ext cx="3105353" cy="2098675"/>
                      </a:xfrm>
                      <a:prstGeom prst="rect">
                        <a:avLst/>
                      </a:prstGeom>
                      <a:noFill/>
                      <a:ln>
                        <a:noFill/>
                      </a:ln>
                      <a:extLst/>
                    </p:spPr>
                  </p:pic>
                </p:oleObj>
              </mc:Fallback>
            </mc:AlternateContent>
          </a:graphicData>
        </a:graphic>
      </p:graphicFrame>
      <p:sp>
        <p:nvSpPr>
          <p:cNvPr id="15" name="Text Box 5"/>
          <p:cNvSpPr txBox="1">
            <a:spLocks noChangeArrowheads="1"/>
          </p:cNvSpPr>
          <p:nvPr/>
        </p:nvSpPr>
        <p:spPr bwMode="auto">
          <a:xfrm>
            <a:off x="1685396" y="6516719"/>
            <a:ext cx="1563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sz="1400" b="1">
                <a:latin typeface="Corbel" charset="0"/>
                <a:ea typeface="Corbel" charset="0"/>
                <a:cs typeface="Corbel" charset="0"/>
              </a:rPr>
              <a:t>Minimum support</a:t>
            </a:r>
          </a:p>
        </p:txBody>
      </p:sp>
      <p:sp>
        <p:nvSpPr>
          <p:cNvPr id="16" name="Text Box 6"/>
          <p:cNvSpPr txBox="1">
            <a:spLocks noChangeArrowheads="1"/>
          </p:cNvSpPr>
          <p:nvPr/>
        </p:nvSpPr>
        <p:spPr bwMode="auto">
          <a:xfrm rot="16200000">
            <a:off x="-226243" y="5482595"/>
            <a:ext cx="170591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sz="1400" b="1">
                <a:latin typeface="Corbel" charset="0"/>
                <a:ea typeface="Corbel" charset="0"/>
                <a:cs typeface="Corbel" charset="0"/>
              </a:rPr>
              <a:t>Number of patterns</a:t>
            </a:r>
          </a:p>
        </p:txBody>
      </p:sp>
      <p:sp>
        <p:nvSpPr>
          <p:cNvPr id="17" name="Rectangle 16"/>
          <p:cNvSpPr/>
          <p:nvPr/>
        </p:nvSpPr>
        <p:spPr>
          <a:xfrm>
            <a:off x="401291" y="4184575"/>
            <a:ext cx="4085115" cy="369332"/>
          </a:xfrm>
          <a:prstGeom prst="rect">
            <a:avLst/>
          </a:prstGeom>
        </p:spPr>
        <p:txBody>
          <a:bodyPr wrap="square">
            <a:spAutoFit/>
          </a:bodyPr>
          <a:lstStyle/>
          <a:p>
            <a:pPr algn="ctr" defTabSz="457189">
              <a:defRPr/>
            </a:pPr>
            <a:r>
              <a:rPr lang="en-US" b="1" dirty="0">
                <a:latin typeface="Corbel" charset="0"/>
                <a:ea typeface="Corbel" charset="0"/>
                <a:cs typeface="Corbel" charset="0"/>
              </a:rPr>
              <a:t># of Patterns: Frequent vs. Closed</a:t>
            </a:r>
          </a:p>
        </p:txBody>
      </p:sp>
      <p:graphicFrame>
        <p:nvGraphicFramePr>
          <p:cNvPr id="18" name="Object 2"/>
          <p:cNvGraphicFramePr>
            <a:graphicFrameLocks noChangeAspect="1"/>
          </p:cNvGraphicFramePr>
          <p:nvPr>
            <p:extLst>
              <p:ext uri="{D42A27DB-BD31-4B8C-83A1-F6EECF244321}">
                <p14:modId xmlns:p14="http://schemas.microsoft.com/office/powerpoint/2010/main" val="219926181"/>
              </p:ext>
            </p:extLst>
          </p:nvPr>
        </p:nvGraphicFramePr>
        <p:xfrm>
          <a:off x="4631067" y="4465684"/>
          <a:ext cx="3359533" cy="2112963"/>
        </p:xfrm>
        <a:graphic>
          <a:graphicData uri="http://schemas.openxmlformats.org/presentationml/2006/ole">
            <mc:AlternateContent xmlns:mc="http://schemas.openxmlformats.org/markup-compatibility/2006">
              <mc:Choice xmlns:v="urn:schemas-microsoft-com:vml" Requires="v">
                <p:oleObj spid="_x0000_s1032" name="Chart" r:id="rId8" imgW="10829819" imgH="7505803" progId="MSGraph.Chart.8">
                  <p:embed followColorScheme="full"/>
                </p:oleObj>
              </mc:Choice>
              <mc:Fallback>
                <p:oleObj name="Chart" r:id="rId8" imgW="10829819" imgH="7505803" progId="MSGraph.Chart.8">
                  <p:embed followColorScheme="full"/>
                  <p:pic>
                    <p:nvPicPr>
                      <p:cNvPr id="0" name=""/>
                      <p:cNvPicPr>
                        <a:picLocks noChangeAspect="1" noChangeArrowheads="1"/>
                      </p:cNvPicPr>
                      <p:nvPr/>
                    </p:nvPicPr>
                    <p:blipFill>
                      <a:blip r:embed="rId9"/>
                      <a:srcRect/>
                      <a:stretch>
                        <a:fillRect/>
                      </a:stretch>
                    </p:blipFill>
                    <p:spPr bwMode="auto">
                      <a:xfrm>
                        <a:off x="4631067" y="4465684"/>
                        <a:ext cx="3359533" cy="2112963"/>
                      </a:xfrm>
                      <a:prstGeom prst="rect">
                        <a:avLst/>
                      </a:prstGeom>
                      <a:noFill/>
                      <a:ln>
                        <a:noFill/>
                      </a:ln>
                      <a:extLst/>
                    </p:spPr>
                  </p:pic>
                </p:oleObj>
              </mc:Fallback>
            </mc:AlternateContent>
          </a:graphicData>
        </a:graphic>
      </p:graphicFrame>
      <p:sp>
        <p:nvSpPr>
          <p:cNvPr id="19" name="Text Box 6"/>
          <p:cNvSpPr txBox="1">
            <a:spLocks noChangeArrowheads="1"/>
          </p:cNvSpPr>
          <p:nvPr/>
        </p:nvSpPr>
        <p:spPr bwMode="auto">
          <a:xfrm rot="16200000">
            <a:off x="3905639" y="5288904"/>
            <a:ext cx="127541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sz="1400" b="1">
                <a:latin typeface="Corbel" charset="0"/>
                <a:ea typeface="Corbel" charset="0"/>
                <a:cs typeface="Corbel" charset="0"/>
              </a:rPr>
              <a:t>Run time (sec)</a:t>
            </a:r>
          </a:p>
        </p:txBody>
      </p:sp>
      <p:sp>
        <p:nvSpPr>
          <p:cNvPr id="20" name="Rectangle 2"/>
          <p:cNvSpPr txBox="1">
            <a:spLocks noChangeArrowheads="1"/>
          </p:cNvSpPr>
          <p:nvPr/>
        </p:nvSpPr>
        <p:spPr bwMode="auto">
          <a:xfrm>
            <a:off x="4785000" y="4250675"/>
            <a:ext cx="335584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charset="0"/>
                <a:cs typeface="Arial" charset="0"/>
              </a:defRPr>
            </a:lvl2pPr>
            <a:lvl3pPr algn="ctr" rtl="0" eaLnBrk="0" fontAlgn="base" hangingPunct="0">
              <a:spcBef>
                <a:spcPct val="0"/>
              </a:spcBef>
              <a:spcAft>
                <a:spcPct val="0"/>
              </a:spcAft>
              <a:defRPr sz="4000" b="1">
                <a:solidFill>
                  <a:schemeClr val="tx2"/>
                </a:solidFill>
                <a:latin typeface="Arial" charset="0"/>
                <a:cs typeface="Arial" charset="0"/>
              </a:defRPr>
            </a:lvl3pPr>
            <a:lvl4pPr algn="ctr" rtl="0" eaLnBrk="0" fontAlgn="base" hangingPunct="0">
              <a:spcBef>
                <a:spcPct val="0"/>
              </a:spcBef>
              <a:spcAft>
                <a:spcPct val="0"/>
              </a:spcAft>
              <a:defRPr sz="4000" b="1">
                <a:solidFill>
                  <a:schemeClr val="tx2"/>
                </a:solidFill>
                <a:latin typeface="Arial" charset="0"/>
                <a:cs typeface="Arial" charset="0"/>
              </a:defRPr>
            </a:lvl4pPr>
            <a:lvl5pPr algn="ctr" rtl="0" eaLnBrk="0" fontAlgn="base" hangingPunct="0">
              <a:spcBef>
                <a:spcPct val="0"/>
              </a:spcBef>
              <a:spcAft>
                <a:spcPct val="0"/>
              </a:spcAft>
              <a:defRPr sz="4000" b="1">
                <a:solidFill>
                  <a:schemeClr val="tx2"/>
                </a:solidFill>
                <a:latin typeface="Arial" charset="0"/>
                <a:cs typeface="Arial" charset="0"/>
              </a:defRPr>
            </a:lvl5pPr>
            <a:lvl6pPr marL="457200" algn="ctr" rtl="0" fontAlgn="base">
              <a:spcBef>
                <a:spcPct val="0"/>
              </a:spcBef>
              <a:spcAft>
                <a:spcPct val="0"/>
              </a:spcAft>
              <a:defRPr sz="4000" b="1">
                <a:solidFill>
                  <a:schemeClr val="tx2"/>
                </a:solidFill>
                <a:latin typeface="Arial" charset="0"/>
                <a:cs typeface="Arial" charset="0"/>
              </a:defRPr>
            </a:lvl6pPr>
            <a:lvl7pPr marL="914400" algn="ctr" rtl="0" fontAlgn="base">
              <a:spcBef>
                <a:spcPct val="0"/>
              </a:spcBef>
              <a:spcAft>
                <a:spcPct val="0"/>
              </a:spcAft>
              <a:defRPr sz="4000" b="1">
                <a:solidFill>
                  <a:schemeClr val="tx2"/>
                </a:solidFill>
                <a:latin typeface="Arial" charset="0"/>
                <a:cs typeface="Arial" charset="0"/>
              </a:defRPr>
            </a:lvl7pPr>
            <a:lvl8pPr marL="1371600" algn="ctr" rtl="0" fontAlgn="base">
              <a:spcBef>
                <a:spcPct val="0"/>
              </a:spcBef>
              <a:spcAft>
                <a:spcPct val="0"/>
              </a:spcAft>
              <a:defRPr sz="4000" b="1">
                <a:solidFill>
                  <a:schemeClr val="tx2"/>
                </a:solidFill>
                <a:latin typeface="Arial" charset="0"/>
                <a:cs typeface="Arial" charset="0"/>
              </a:defRPr>
            </a:lvl8pPr>
            <a:lvl9pPr marL="1828800" algn="ctr" rtl="0" fontAlgn="base">
              <a:spcBef>
                <a:spcPct val="0"/>
              </a:spcBef>
              <a:spcAft>
                <a:spcPct val="0"/>
              </a:spcAft>
              <a:defRPr sz="4000" b="1">
                <a:solidFill>
                  <a:schemeClr val="tx2"/>
                </a:solidFill>
                <a:latin typeface="Arial" charset="0"/>
                <a:cs typeface="Arial" charset="0"/>
              </a:defRPr>
            </a:lvl9pPr>
          </a:lstStyle>
          <a:p>
            <a:pPr defTabSz="457189" eaLnBrk="1" hangingPunct="1">
              <a:defRPr/>
            </a:pPr>
            <a:r>
              <a:rPr lang="en-US" sz="1800" kern="0" dirty="0" smtClean="0">
                <a:solidFill>
                  <a:schemeClr val="tx1"/>
                </a:solidFill>
                <a:latin typeface="Corbel" charset="0"/>
                <a:ea typeface="Corbel" charset="0"/>
                <a:cs typeface="Corbel" charset="0"/>
              </a:rPr>
              <a:t>Runtime: Frequent vs. Closed</a:t>
            </a:r>
          </a:p>
        </p:txBody>
      </p:sp>
      <p:sp>
        <p:nvSpPr>
          <p:cNvPr id="21" name="Text Box 5"/>
          <p:cNvSpPr txBox="1">
            <a:spLocks noChangeArrowheads="1"/>
          </p:cNvSpPr>
          <p:nvPr/>
        </p:nvSpPr>
        <p:spPr bwMode="auto">
          <a:xfrm>
            <a:off x="5924347" y="6518287"/>
            <a:ext cx="156324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a:spcBef>
                <a:spcPct val="0"/>
              </a:spcBef>
              <a:buClrTx/>
              <a:buSzTx/>
              <a:buFontTx/>
              <a:buNone/>
            </a:pPr>
            <a:r>
              <a:rPr lang="en-US" altLang="en-US" sz="1400" b="1">
                <a:latin typeface="Corbel" charset="0"/>
                <a:ea typeface="Corbel" charset="0"/>
                <a:cs typeface="Corbel" charset="0"/>
              </a:rPr>
              <a:t>Minimum support</a:t>
            </a:r>
          </a:p>
        </p:txBody>
      </p:sp>
    </p:spTree>
    <p:extLst>
      <p:ext uri="{BB962C8B-B14F-4D97-AF65-F5344CB8AC3E}">
        <p14:creationId xmlns:p14="http://schemas.microsoft.com/office/powerpoint/2010/main" val="658166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smtClean="0"/>
              <a:t>References: Sequential </a:t>
            </a:r>
            <a:r>
              <a:rPr lang="en-US" altLang="en-US" dirty="0"/>
              <a:t>Pattern Mining</a:t>
            </a:r>
            <a:endParaRPr lang="en-US" dirty="0"/>
          </a:p>
        </p:txBody>
      </p:sp>
      <p:sp>
        <p:nvSpPr>
          <p:cNvPr id="3" name="Content Placeholder 2"/>
          <p:cNvSpPr>
            <a:spLocks noGrp="1"/>
          </p:cNvSpPr>
          <p:nvPr>
            <p:ph idx="1"/>
          </p:nvPr>
        </p:nvSpPr>
        <p:spPr>
          <a:xfrm>
            <a:off x="457200" y="1600200"/>
            <a:ext cx="8229600" cy="5121275"/>
          </a:xfrm>
        </p:spPr>
        <p:txBody>
          <a:bodyPr>
            <a:normAutofit fontScale="70000" lnSpcReduction="20000"/>
          </a:bodyPr>
          <a:lstStyle/>
          <a:p>
            <a:r>
              <a:rPr lang="en-US" altLang="en-US" dirty="0">
                <a:latin typeface="Corbel" charset="0"/>
                <a:ea typeface="Corbel" charset="0"/>
                <a:cs typeface="Corbel" charset="0"/>
              </a:rPr>
              <a:t>R. </a:t>
            </a:r>
            <a:r>
              <a:rPr lang="en-US" altLang="en-US" dirty="0" err="1">
                <a:latin typeface="Corbel" charset="0"/>
                <a:ea typeface="Corbel" charset="0"/>
                <a:cs typeface="Corbel" charset="0"/>
              </a:rPr>
              <a:t>Srikant</a:t>
            </a:r>
            <a:r>
              <a:rPr lang="en-US" altLang="en-US" dirty="0">
                <a:latin typeface="Corbel" charset="0"/>
                <a:ea typeface="Corbel" charset="0"/>
                <a:cs typeface="Corbel" charset="0"/>
              </a:rPr>
              <a:t> and R. Agrawal, “Mining sequential patterns: Generalizations and performance improvements”, EDBT’96</a:t>
            </a:r>
          </a:p>
          <a:p>
            <a:r>
              <a:rPr lang="en-US" altLang="en-US" dirty="0">
                <a:latin typeface="Corbel" charset="0"/>
                <a:ea typeface="Corbel" charset="0"/>
                <a:cs typeface="Corbel" charset="0"/>
              </a:rPr>
              <a:t>M. </a:t>
            </a:r>
            <a:r>
              <a:rPr lang="en-US" altLang="en-US" dirty="0" err="1">
                <a:latin typeface="Corbel" charset="0"/>
                <a:ea typeface="Corbel" charset="0"/>
                <a:cs typeface="Corbel" charset="0"/>
              </a:rPr>
              <a:t>Zaki</a:t>
            </a:r>
            <a:r>
              <a:rPr lang="en-US" altLang="en-US" dirty="0">
                <a:latin typeface="Corbel" charset="0"/>
                <a:ea typeface="Corbel" charset="0"/>
                <a:cs typeface="Corbel" charset="0"/>
              </a:rPr>
              <a:t>, “SPADE: An Efficient Algorithm for Mining Frequent Sequences”, Machine Learning, 2001</a:t>
            </a:r>
          </a:p>
          <a:p>
            <a:r>
              <a:rPr lang="en-US" altLang="en-US" dirty="0">
                <a:latin typeface="Corbel" charset="0"/>
                <a:ea typeface="Corbel" charset="0"/>
                <a:cs typeface="Corbel" charset="0"/>
              </a:rPr>
              <a:t>J. Pei, J. Han, B. </a:t>
            </a:r>
            <a:r>
              <a:rPr lang="en-US" altLang="en-US" dirty="0" err="1">
                <a:latin typeface="Corbel" charset="0"/>
                <a:ea typeface="Corbel" charset="0"/>
                <a:cs typeface="Corbel" charset="0"/>
              </a:rPr>
              <a:t>Mortazavi-Asl</a:t>
            </a:r>
            <a:r>
              <a:rPr lang="en-US" altLang="en-US" dirty="0">
                <a:latin typeface="Corbel" charset="0"/>
                <a:ea typeface="Corbel" charset="0"/>
                <a:cs typeface="Corbel" charset="0"/>
              </a:rPr>
              <a:t>, J. Wang, H. Pinto, Q. Chen, U.  </a:t>
            </a:r>
            <a:r>
              <a:rPr lang="en-US" altLang="en-US" dirty="0" err="1">
                <a:latin typeface="Corbel" charset="0"/>
                <a:ea typeface="Corbel" charset="0"/>
                <a:cs typeface="Corbel" charset="0"/>
              </a:rPr>
              <a:t>Dayal</a:t>
            </a:r>
            <a:r>
              <a:rPr lang="en-US" altLang="en-US" dirty="0">
                <a:latin typeface="Corbel" charset="0"/>
                <a:ea typeface="Corbel" charset="0"/>
                <a:cs typeface="Corbel" charset="0"/>
              </a:rPr>
              <a:t>, and M.-C. Hsu, "Mining Sequential Patterns by Pattern-Growth: The </a:t>
            </a:r>
            <a:r>
              <a:rPr lang="en-US" altLang="en-US" dirty="0" err="1">
                <a:latin typeface="Corbel" charset="0"/>
                <a:ea typeface="Corbel" charset="0"/>
                <a:cs typeface="Corbel" charset="0"/>
              </a:rPr>
              <a:t>PrefixSpan</a:t>
            </a:r>
            <a:r>
              <a:rPr lang="en-US" altLang="en-US" dirty="0">
                <a:latin typeface="Corbel" charset="0"/>
                <a:ea typeface="Corbel" charset="0"/>
                <a:cs typeface="Corbel" charset="0"/>
              </a:rPr>
              <a:t> Approach", IEEE TKDE, 16(10), 2004</a:t>
            </a:r>
          </a:p>
          <a:p>
            <a:r>
              <a:rPr lang="en-US" altLang="en-US" dirty="0">
                <a:latin typeface="Corbel" charset="0"/>
                <a:ea typeface="Corbel" charset="0"/>
                <a:cs typeface="Corbel" charset="0"/>
              </a:rPr>
              <a:t>X. Yan, J. Han, and R. </a:t>
            </a:r>
            <a:r>
              <a:rPr lang="en-US" altLang="en-US" dirty="0" err="1">
                <a:latin typeface="Corbel" charset="0"/>
                <a:ea typeface="Corbel" charset="0"/>
                <a:cs typeface="Corbel" charset="0"/>
              </a:rPr>
              <a:t>Afshar</a:t>
            </a:r>
            <a:r>
              <a:rPr lang="en-US" altLang="en-US" dirty="0">
                <a:latin typeface="Corbel" charset="0"/>
                <a:ea typeface="Corbel" charset="0"/>
                <a:cs typeface="Corbel" charset="0"/>
              </a:rPr>
              <a:t>, “</a:t>
            </a:r>
            <a:r>
              <a:rPr lang="en-US" altLang="en-US" dirty="0" err="1">
                <a:latin typeface="Corbel" charset="0"/>
                <a:ea typeface="Corbel" charset="0"/>
                <a:cs typeface="Corbel" charset="0"/>
              </a:rPr>
              <a:t>CloSpan</a:t>
            </a:r>
            <a:r>
              <a:rPr lang="en-US" altLang="en-US" dirty="0">
                <a:latin typeface="Corbel" charset="0"/>
                <a:ea typeface="Corbel" charset="0"/>
                <a:cs typeface="Corbel" charset="0"/>
              </a:rPr>
              <a:t>: Mining Closed Sequential Patterns in Large Datasets”, SDM'03</a:t>
            </a:r>
          </a:p>
          <a:p>
            <a:pPr>
              <a:defRPr/>
            </a:pPr>
            <a:r>
              <a:rPr lang="en-US" altLang="en-US" dirty="0">
                <a:latin typeface="Corbel" charset="0"/>
                <a:ea typeface="Corbel" charset="0"/>
                <a:cs typeface="Corbel" charset="0"/>
              </a:rPr>
              <a:t>J. Pei, J. Han, and W. Wang, "Constraint-based sequential pattern mining: the pattern-growth methods", J. Int. Inf. Sys., 28(2), 2007</a:t>
            </a:r>
          </a:p>
          <a:p>
            <a:r>
              <a:rPr lang="en-US" altLang="en-US" dirty="0">
                <a:latin typeface="Corbel" charset="0"/>
                <a:ea typeface="Corbel" charset="0"/>
                <a:cs typeface="Corbel" charset="0"/>
              </a:rPr>
              <a:t>M. N. </a:t>
            </a:r>
            <a:r>
              <a:rPr lang="en-US" altLang="en-US" dirty="0" err="1">
                <a:latin typeface="Corbel" charset="0"/>
                <a:ea typeface="Corbel" charset="0"/>
                <a:cs typeface="Corbel" charset="0"/>
              </a:rPr>
              <a:t>Garofalakis</a:t>
            </a:r>
            <a:r>
              <a:rPr lang="en-US" altLang="en-US" dirty="0">
                <a:latin typeface="Corbel" charset="0"/>
                <a:ea typeface="Corbel" charset="0"/>
                <a:cs typeface="Corbel" charset="0"/>
              </a:rPr>
              <a:t>, R. </a:t>
            </a:r>
            <a:r>
              <a:rPr lang="en-US" altLang="en-US" dirty="0" err="1">
                <a:latin typeface="Corbel" charset="0"/>
                <a:ea typeface="Corbel" charset="0"/>
                <a:cs typeface="Corbel" charset="0"/>
              </a:rPr>
              <a:t>Rastogi</a:t>
            </a:r>
            <a:r>
              <a:rPr lang="en-US" altLang="en-US" dirty="0">
                <a:latin typeface="Corbel" charset="0"/>
                <a:ea typeface="Corbel" charset="0"/>
                <a:cs typeface="Corbel" charset="0"/>
              </a:rPr>
              <a:t>, K. Shim: Mining Sequential Patterns with Regular Expression Constraints. IEEE Trans. </a:t>
            </a:r>
            <a:r>
              <a:rPr lang="en-US" altLang="en-US" dirty="0" err="1">
                <a:latin typeface="Corbel" charset="0"/>
                <a:ea typeface="Corbel" charset="0"/>
                <a:cs typeface="Corbel" charset="0"/>
              </a:rPr>
              <a:t>Knowl</a:t>
            </a:r>
            <a:r>
              <a:rPr lang="en-US" altLang="en-US" dirty="0">
                <a:latin typeface="Corbel" charset="0"/>
                <a:ea typeface="Corbel" charset="0"/>
                <a:cs typeface="Corbel" charset="0"/>
              </a:rPr>
              <a:t>. Data Eng. 14(3), 2002</a:t>
            </a:r>
          </a:p>
          <a:p>
            <a:r>
              <a:rPr lang="en-US" altLang="en-US" dirty="0">
                <a:latin typeface="Corbel" charset="0"/>
                <a:ea typeface="Corbel" charset="0"/>
                <a:cs typeface="Corbel" charset="0"/>
              </a:rPr>
              <a:t>H. </a:t>
            </a:r>
            <a:r>
              <a:rPr lang="en-US" altLang="en-US" dirty="0" err="1">
                <a:latin typeface="Corbel" charset="0"/>
                <a:ea typeface="Corbel" charset="0"/>
                <a:cs typeface="Corbel" charset="0"/>
              </a:rPr>
              <a:t>Mannila</a:t>
            </a:r>
            <a:r>
              <a:rPr lang="en-US" altLang="en-US" dirty="0">
                <a:latin typeface="Corbel" charset="0"/>
                <a:ea typeface="Corbel" charset="0"/>
                <a:cs typeface="Corbel" charset="0"/>
              </a:rPr>
              <a:t>, H. </a:t>
            </a:r>
            <a:r>
              <a:rPr lang="en-US" altLang="en-US" dirty="0" err="1">
                <a:latin typeface="Corbel" charset="0"/>
                <a:ea typeface="Corbel" charset="0"/>
                <a:cs typeface="Corbel" charset="0"/>
              </a:rPr>
              <a:t>Toivonen</a:t>
            </a:r>
            <a:r>
              <a:rPr lang="en-US" altLang="en-US" dirty="0">
                <a:latin typeface="Corbel" charset="0"/>
                <a:ea typeface="Corbel" charset="0"/>
                <a:cs typeface="Corbel" charset="0"/>
              </a:rPr>
              <a:t>, and A. I. </a:t>
            </a:r>
            <a:r>
              <a:rPr lang="en-US" altLang="en-US" dirty="0" err="1">
                <a:latin typeface="Corbel" charset="0"/>
                <a:ea typeface="Corbel" charset="0"/>
                <a:cs typeface="Corbel" charset="0"/>
              </a:rPr>
              <a:t>Verkamo</a:t>
            </a:r>
            <a:r>
              <a:rPr lang="en-US" altLang="en-US" dirty="0">
                <a:latin typeface="Corbel" charset="0"/>
                <a:ea typeface="Corbel" charset="0"/>
                <a:cs typeface="Corbel" charset="0"/>
              </a:rPr>
              <a:t>, “Discovery of frequent episodes in event sequences”, Data Mining and Knowledge Discovery, </a:t>
            </a:r>
            <a:r>
              <a:rPr lang="en-US" altLang="en-US" dirty="0" smtClean="0">
                <a:latin typeface="Corbel" charset="0"/>
                <a:ea typeface="Corbel" charset="0"/>
                <a:cs typeface="Corbel" charset="0"/>
              </a:rPr>
              <a:t>1997</a:t>
            </a:r>
            <a:endParaRPr lang="en-US" altLang="en-US" dirty="0">
              <a:latin typeface="Corbel" charset="0"/>
              <a:ea typeface="Corbel" charset="0"/>
              <a:cs typeface="Corbel" charset="0"/>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23</a:t>
            </a:fld>
            <a:endParaRPr lang="en-US"/>
          </a:p>
        </p:txBody>
      </p:sp>
    </p:spTree>
    <p:extLst>
      <p:ext uri="{BB962C8B-B14F-4D97-AF65-F5344CB8AC3E}">
        <p14:creationId xmlns:p14="http://schemas.microsoft.com/office/powerpoint/2010/main" val="15279062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t>References: Graph </a:t>
            </a:r>
            <a:r>
              <a:rPr lang="en-US" altLang="en-US" dirty="0"/>
              <a:t>Pattern Mining</a:t>
            </a:r>
            <a:endParaRPr lang="en-US" dirty="0"/>
          </a:p>
        </p:txBody>
      </p:sp>
      <p:sp>
        <p:nvSpPr>
          <p:cNvPr id="3" name="Content Placeholder 2"/>
          <p:cNvSpPr>
            <a:spLocks noGrp="1"/>
          </p:cNvSpPr>
          <p:nvPr>
            <p:ph idx="1"/>
          </p:nvPr>
        </p:nvSpPr>
        <p:spPr>
          <a:xfrm>
            <a:off x="457200" y="1600200"/>
            <a:ext cx="8229600" cy="5121275"/>
          </a:xfrm>
        </p:spPr>
        <p:txBody>
          <a:bodyPr>
            <a:normAutofit fontScale="62500" lnSpcReduction="20000"/>
          </a:bodyPr>
          <a:lstStyle/>
          <a:p>
            <a:pPr>
              <a:lnSpc>
                <a:spcPct val="90000"/>
              </a:lnSpc>
            </a:pPr>
            <a:r>
              <a:rPr lang="en-US" altLang="en-US" dirty="0">
                <a:latin typeface="Corbel" charset="0"/>
                <a:ea typeface="Corbel" charset="0"/>
                <a:cs typeface="Corbel" charset="0"/>
              </a:rPr>
              <a:t>C. </a:t>
            </a:r>
            <a:r>
              <a:rPr lang="en-US" altLang="en-US" dirty="0" err="1">
                <a:latin typeface="Corbel" charset="0"/>
                <a:ea typeface="Corbel" charset="0"/>
                <a:cs typeface="Corbel" charset="0"/>
              </a:rPr>
              <a:t>Borgelt</a:t>
            </a:r>
            <a:r>
              <a:rPr lang="en-US" altLang="en-US" dirty="0">
                <a:latin typeface="Corbel" charset="0"/>
                <a:ea typeface="Corbel" charset="0"/>
                <a:cs typeface="Corbel" charset="0"/>
              </a:rPr>
              <a:t> and M. R. Berthold, Mining molecular fragments: Finding relevant substructures of molecules, ICDM'02</a:t>
            </a:r>
          </a:p>
          <a:p>
            <a:pPr>
              <a:lnSpc>
                <a:spcPct val="90000"/>
              </a:lnSpc>
            </a:pPr>
            <a:r>
              <a:rPr lang="en-US" altLang="en-US" dirty="0">
                <a:latin typeface="Corbel" charset="0"/>
                <a:ea typeface="Corbel" charset="0"/>
                <a:cs typeface="Corbel" charset="0"/>
              </a:rPr>
              <a:t>J. </a:t>
            </a:r>
            <a:r>
              <a:rPr lang="en-US" altLang="en-US" dirty="0" err="1">
                <a:latin typeface="Corbel" charset="0"/>
                <a:ea typeface="Corbel" charset="0"/>
                <a:cs typeface="Corbel" charset="0"/>
              </a:rPr>
              <a:t>Huan</a:t>
            </a:r>
            <a:r>
              <a:rPr lang="en-US" altLang="en-US" dirty="0">
                <a:latin typeface="Corbel" charset="0"/>
                <a:ea typeface="Corbel" charset="0"/>
                <a:cs typeface="Corbel" charset="0"/>
              </a:rPr>
              <a:t>, W. Wang, and J. </a:t>
            </a:r>
            <a:r>
              <a:rPr lang="en-US" altLang="en-US" dirty="0" err="1">
                <a:latin typeface="Corbel" charset="0"/>
                <a:ea typeface="Corbel" charset="0"/>
                <a:cs typeface="Corbel" charset="0"/>
              </a:rPr>
              <a:t>Prins</a:t>
            </a:r>
            <a:r>
              <a:rPr lang="en-US" altLang="en-US" dirty="0">
                <a:latin typeface="Corbel" charset="0"/>
                <a:ea typeface="Corbel" charset="0"/>
                <a:cs typeface="Corbel" charset="0"/>
              </a:rPr>
              <a:t>. Efficient mining of frequent </a:t>
            </a:r>
            <a:r>
              <a:rPr lang="en-US" altLang="en-US" dirty="0" err="1">
                <a:latin typeface="Corbel" charset="0"/>
                <a:ea typeface="Corbel" charset="0"/>
                <a:cs typeface="Corbel" charset="0"/>
              </a:rPr>
              <a:t>subgraph</a:t>
            </a:r>
            <a:r>
              <a:rPr lang="en-US" altLang="en-US" dirty="0">
                <a:latin typeface="Corbel" charset="0"/>
                <a:ea typeface="Corbel" charset="0"/>
                <a:cs typeface="Corbel" charset="0"/>
              </a:rPr>
              <a:t> in the presence of isomorphism, ICDM'03</a:t>
            </a:r>
          </a:p>
          <a:p>
            <a:pPr>
              <a:lnSpc>
                <a:spcPct val="90000"/>
              </a:lnSpc>
            </a:pPr>
            <a:r>
              <a:rPr lang="en-US" altLang="en-US" dirty="0">
                <a:latin typeface="Corbel" charset="0"/>
                <a:ea typeface="Corbel" charset="0"/>
                <a:cs typeface="Corbel" charset="0"/>
              </a:rPr>
              <a:t>A. </a:t>
            </a:r>
            <a:r>
              <a:rPr lang="en-US" altLang="en-US" dirty="0" err="1">
                <a:latin typeface="Corbel" charset="0"/>
                <a:ea typeface="Corbel" charset="0"/>
                <a:cs typeface="Corbel" charset="0"/>
              </a:rPr>
              <a:t>Inokuchi</a:t>
            </a:r>
            <a:r>
              <a:rPr lang="en-US" altLang="en-US" dirty="0">
                <a:latin typeface="Corbel" charset="0"/>
                <a:ea typeface="Corbel" charset="0"/>
                <a:cs typeface="Corbel" charset="0"/>
              </a:rPr>
              <a:t>, T. </a:t>
            </a:r>
            <a:r>
              <a:rPr lang="en-US" altLang="en-US" dirty="0" err="1">
                <a:latin typeface="Corbel" charset="0"/>
                <a:ea typeface="Corbel" charset="0"/>
                <a:cs typeface="Corbel" charset="0"/>
              </a:rPr>
              <a:t>Washio</a:t>
            </a:r>
            <a:r>
              <a:rPr lang="en-US" altLang="en-US" dirty="0">
                <a:latin typeface="Corbel" charset="0"/>
                <a:ea typeface="Corbel" charset="0"/>
                <a:cs typeface="Corbel" charset="0"/>
              </a:rPr>
              <a:t>, and H. </a:t>
            </a:r>
            <a:r>
              <a:rPr lang="en-US" altLang="en-US" dirty="0" err="1">
                <a:latin typeface="Corbel" charset="0"/>
                <a:ea typeface="Corbel" charset="0"/>
                <a:cs typeface="Corbel" charset="0"/>
              </a:rPr>
              <a:t>Motoda</a:t>
            </a:r>
            <a:r>
              <a:rPr lang="en-US" altLang="en-US" dirty="0">
                <a:latin typeface="Corbel" charset="0"/>
                <a:ea typeface="Corbel" charset="0"/>
                <a:cs typeface="Corbel" charset="0"/>
              </a:rPr>
              <a:t>. An </a:t>
            </a:r>
            <a:r>
              <a:rPr lang="en-US" altLang="en-US" dirty="0" err="1">
                <a:latin typeface="Corbel" charset="0"/>
                <a:ea typeface="Corbel" charset="0"/>
                <a:cs typeface="Corbel" charset="0"/>
              </a:rPr>
              <a:t>apriori</a:t>
            </a:r>
            <a:r>
              <a:rPr lang="en-US" altLang="en-US" dirty="0">
                <a:latin typeface="Corbel" charset="0"/>
                <a:ea typeface="Corbel" charset="0"/>
                <a:cs typeface="Corbel" charset="0"/>
              </a:rPr>
              <a:t>-based algorithm for mining frequent substructures from graph data, PKDD'00</a:t>
            </a:r>
          </a:p>
          <a:p>
            <a:pPr>
              <a:lnSpc>
                <a:spcPct val="90000"/>
              </a:lnSpc>
            </a:pPr>
            <a:r>
              <a:rPr lang="en-US" altLang="en-US" dirty="0">
                <a:latin typeface="Corbel" charset="0"/>
                <a:ea typeface="Corbel" charset="0"/>
                <a:cs typeface="Corbel" charset="0"/>
              </a:rPr>
              <a:t>M. </a:t>
            </a:r>
            <a:r>
              <a:rPr lang="en-US" altLang="en-US" dirty="0" err="1">
                <a:latin typeface="Corbel" charset="0"/>
                <a:ea typeface="Corbel" charset="0"/>
                <a:cs typeface="Corbel" charset="0"/>
              </a:rPr>
              <a:t>Kuramochi</a:t>
            </a:r>
            <a:r>
              <a:rPr lang="en-US" altLang="en-US" dirty="0">
                <a:latin typeface="Corbel" charset="0"/>
                <a:ea typeface="Corbel" charset="0"/>
                <a:cs typeface="Corbel" charset="0"/>
              </a:rPr>
              <a:t> and G. </a:t>
            </a:r>
            <a:r>
              <a:rPr lang="en-US" altLang="en-US" dirty="0" err="1">
                <a:latin typeface="Corbel" charset="0"/>
                <a:ea typeface="Corbel" charset="0"/>
                <a:cs typeface="Corbel" charset="0"/>
              </a:rPr>
              <a:t>Karypis</a:t>
            </a:r>
            <a:r>
              <a:rPr lang="en-US" altLang="en-US" dirty="0">
                <a:latin typeface="Corbel" charset="0"/>
                <a:ea typeface="Corbel" charset="0"/>
                <a:cs typeface="Corbel" charset="0"/>
              </a:rPr>
              <a:t>. Frequent </a:t>
            </a:r>
            <a:r>
              <a:rPr lang="en-US" altLang="en-US" dirty="0" err="1">
                <a:latin typeface="Corbel" charset="0"/>
                <a:ea typeface="Corbel" charset="0"/>
                <a:cs typeface="Corbel" charset="0"/>
              </a:rPr>
              <a:t>subgraph</a:t>
            </a:r>
            <a:r>
              <a:rPr lang="en-US" altLang="en-US" dirty="0">
                <a:latin typeface="Corbel" charset="0"/>
                <a:ea typeface="Corbel" charset="0"/>
                <a:cs typeface="Corbel" charset="0"/>
              </a:rPr>
              <a:t> discovery, ICDM'01</a:t>
            </a:r>
          </a:p>
          <a:p>
            <a:pPr>
              <a:lnSpc>
                <a:spcPct val="90000"/>
              </a:lnSpc>
            </a:pPr>
            <a:r>
              <a:rPr lang="en-US" altLang="en-US" dirty="0">
                <a:latin typeface="Corbel" charset="0"/>
                <a:ea typeface="Corbel" charset="0"/>
                <a:cs typeface="Corbel" charset="0"/>
              </a:rPr>
              <a:t>S. </a:t>
            </a:r>
            <a:r>
              <a:rPr lang="en-US" altLang="en-US" dirty="0" err="1">
                <a:latin typeface="Corbel" charset="0"/>
                <a:ea typeface="Corbel" charset="0"/>
                <a:cs typeface="Corbel" charset="0"/>
              </a:rPr>
              <a:t>Nijssen</a:t>
            </a:r>
            <a:r>
              <a:rPr lang="en-US" altLang="en-US" dirty="0">
                <a:latin typeface="Corbel" charset="0"/>
                <a:ea typeface="Corbel" charset="0"/>
                <a:cs typeface="Corbel" charset="0"/>
              </a:rPr>
              <a:t> and J. </a:t>
            </a:r>
            <a:r>
              <a:rPr lang="en-US" altLang="en-US" dirty="0" err="1">
                <a:latin typeface="Corbel" charset="0"/>
                <a:ea typeface="Corbel" charset="0"/>
                <a:cs typeface="Corbel" charset="0"/>
              </a:rPr>
              <a:t>Kok</a:t>
            </a:r>
            <a:r>
              <a:rPr lang="en-US" altLang="en-US" dirty="0">
                <a:latin typeface="Corbel" charset="0"/>
                <a:ea typeface="Corbel" charset="0"/>
                <a:cs typeface="Corbel" charset="0"/>
              </a:rPr>
              <a:t>.  A </a:t>
            </a:r>
            <a:r>
              <a:rPr lang="en-US" altLang="en-US" dirty="0" err="1">
                <a:latin typeface="Corbel" charset="0"/>
                <a:ea typeface="Corbel" charset="0"/>
                <a:cs typeface="Corbel" charset="0"/>
              </a:rPr>
              <a:t>Quickstart</a:t>
            </a:r>
            <a:r>
              <a:rPr lang="en-US" altLang="en-US" dirty="0">
                <a:latin typeface="Corbel" charset="0"/>
                <a:ea typeface="Corbel" charset="0"/>
                <a:cs typeface="Corbel" charset="0"/>
              </a:rPr>
              <a:t> in Frequent Structure Mining can Make a Difference. KDD'04</a:t>
            </a:r>
          </a:p>
          <a:p>
            <a:pPr>
              <a:lnSpc>
                <a:spcPct val="90000"/>
              </a:lnSpc>
            </a:pPr>
            <a:r>
              <a:rPr lang="en-US" altLang="en-US" dirty="0">
                <a:latin typeface="Corbel" charset="0"/>
                <a:ea typeface="Corbel" charset="0"/>
                <a:cs typeface="Corbel" charset="0"/>
              </a:rPr>
              <a:t>N. </a:t>
            </a:r>
            <a:r>
              <a:rPr lang="en-US" altLang="en-US" dirty="0" err="1">
                <a:latin typeface="Corbel" charset="0"/>
                <a:ea typeface="Corbel" charset="0"/>
                <a:cs typeface="Corbel" charset="0"/>
              </a:rPr>
              <a:t>Vanetik</a:t>
            </a:r>
            <a:r>
              <a:rPr lang="en-US" altLang="en-US" dirty="0">
                <a:latin typeface="Corbel" charset="0"/>
                <a:ea typeface="Corbel" charset="0"/>
                <a:cs typeface="Corbel" charset="0"/>
              </a:rPr>
              <a:t>, E. </a:t>
            </a:r>
            <a:r>
              <a:rPr lang="en-US" altLang="en-US" dirty="0" err="1">
                <a:latin typeface="Corbel" charset="0"/>
                <a:ea typeface="Corbel" charset="0"/>
                <a:cs typeface="Corbel" charset="0"/>
              </a:rPr>
              <a:t>Gudes</a:t>
            </a:r>
            <a:r>
              <a:rPr lang="en-US" altLang="en-US" dirty="0">
                <a:latin typeface="Corbel" charset="0"/>
                <a:ea typeface="Corbel" charset="0"/>
                <a:cs typeface="Corbel" charset="0"/>
              </a:rPr>
              <a:t>, and S. E. </a:t>
            </a:r>
            <a:r>
              <a:rPr lang="en-US" altLang="en-US" dirty="0" err="1">
                <a:latin typeface="Corbel" charset="0"/>
                <a:ea typeface="Corbel" charset="0"/>
                <a:cs typeface="Corbel" charset="0"/>
              </a:rPr>
              <a:t>Shimony</a:t>
            </a:r>
            <a:r>
              <a:rPr lang="en-US" altLang="en-US" dirty="0">
                <a:latin typeface="Corbel" charset="0"/>
                <a:ea typeface="Corbel" charset="0"/>
                <a:cs typeface="Corbel" charset="0"/>
              </a:rPr>
              <a:t>. Computing frequent graph patterns from </a:t>
            </a:r>
            <a:r>
              <a:rPr lang="en-US" altLang="en-US" dirty="0" err="1">
                <a:latin typeface="Corbel" charset="0"/>
                <a:ea typeface="Corbel" charset="0"/>
                <a:cs typeface="Corbel" charset="0"/>
              </a:rPr>
              <a:t>semistructured</a:t>
            </a:r>
            <a:r>
              <a:rPr lang="en-US" altLang="en-US" dirty="0">
                <a:latin typeface="Corbel" charset="0"/>
                <a:ea typeface="Corbel" charset="0"/>
                <a:cs typeface="Corbel" charset="0"/>
              </a:rPr>
              <a:t> data, ICDM'02</a:t>
            </a:r>
          </a:p>
          <a:p>
            <a:pPr>
              <a:lnSpc>
                <a:spcPct val="90000"/>
              </a:lnSpc>
            </a:pPr>
            <a:r>
              <a:rPr lang="en-US" altLang="en-US" dirty="0">
                <a:latin typeface="Corbel" charset="0"/>
                <a:ea typeface="Corbel" charset="0"/>
                <a:cs typeface="Corbel" charset="0"/>
              </a:rPr>
              <a:t>X. Yan and J. Han, </a:t>
            </a:r>
            <a:r>
              <a:rPr lang="en-US" altLang="en-US" dirty="0" err="1">
                <a:latin typeface="Corbel" charset="0"/>
                <a:ea typeface="Corbel" charset="0"/>
                <a:cs typeface="Corbel" charset="0"/>
              </a:rPr>
              <a:t>gSpan</a:t>
            </a:r>
            <a:r>
              <a:rPr lang="en-US" altLang="en-US" dirty="0">
                <a:latin typeface="Corbel" charset="0"/>
                <a:ea typeface="Corbel" charset="0"/>
                <a:cs typeface="Corbel" charset="0"/>
              </a:rPr>
              <a:t>: Graph-Based Substructure Pattern Mining, ICDM'02</a:t>
            </a:r>
          </a:p>
          <a:p>
            <a:pPr>
              <a:lnSpc>
                <a:spcPct val="90000"/>
              </a:lnSpc>
            </a:pPr>
            <a:r>
              <a:rPr lang="en-US" altLang="en-US" dirty="0">
                <a:latin typeface="Corbel" charset="0"/>
                <a:ea typeface="Corbel" charset="0"/>
                <a:cs typeface="Corbel" charset="0"/>
              </a:rPr>
              <a:t>X. Yan and J. Han, </a:t>
            </a:r>
            <a:r>
              <a:rPr lang="en-US" altLang="en-US" dirty="0" err="1">
                <a:latin typeface="Corbel" charset="0"/>
                <a:ea typeface="Corbel" charset="0"/>
                <a:cs typeface="Corbel" charset="0"/>
              </a:rPr>
              <a:t>CloseGraph</a:t>
            </a:r>
            <a:r>
              <a:rPr lang="en-US" altLang="en-US" dirty="0">
                <a:latin typeface="Corbel" charset="0"/>
                <a:ea typeface="Corbel" charset="0"/>
                <a:cs typeface="Corbel" charset="0"/>
              </a:rPr>
              <a:t>: Mining Closed Frequent Graph Patterns, KDD'03</a:t>
            </a:r>
          </a:p>
          <a:p>
            <a:pPr>
              <a:lnSpc>
                <a:spcPct val="90000"/>
              </a:lnSpc>
            </a:pPr>
            <a:r>
              <a:rPr lang="en-US" altLang="en-US" dirty="0">
                <a:latin typeface="Corbel" charset="0"/>
                <a:ea typeface="Corbel" charset="0"/>
                <a:cs typeface="Corbel" charset="0"/>
              </a:rPr>
              <a:t>X. Yan, P. S. Yu, J. Han, Graph Indexing: A Frequent Structure-based Approach, SIGMOD'04</a:t>
            </a:r>
          </a:p>
          <a:p>
            <a:pPr>
              <a:lnSpc>
                <a:spcPct val="90000"/>
              </a:lnSpc>
            </a:pPr>
            <a:r>
              <a:rPr lang="en-US" altLang="en-US" dirty="0">
                <a:latin typeface="Corbel" charset="0"/>
                <a:ea typeface="Corbel" charset="0"/>
                <a:cs typeface="Corbel" charset="0"/>
              </a:rPr>
              <a:t>X. Yan, P. S. Yu, and J. Han, Substructure Similarity Search in Graph Databases, </a:t>
            </a:r>
            <a:r>
              <a:rPr lang="en-US" altLang="en-US" dirty="0" smtClean="0">
                <a:latin typeface="Corbel" charset="0"/>
                <a:ea typeface="Corbel" charset="0"/>
                <a:cs typeface="Corbel" charset="0"/>
              </a:rPr>
              <a:t>SIGMOD'05</a:t>
            </a:r>
            <a:endParaRPr lang="en-US" altLang="en-US" dirty="0">
              <a:latin typeface="Corbel" charset="0"/>
              <a:ea typeface="Corbel" charset="0"/>
              <a:cs typeface="Corbel" charset="0"/>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24</a:t>
            </a:fld>
            <a:endParaRPr lang="en-US"/>
          </a:p>
        </p:txBody>
      </p:sp>
    </p:spTree>
    <p:extLst>
      <p:ext uri="{BB962C8B-B14F-4D97-AF65-F5344CB8AC3E}">
        <p14:creationId xmlns:p14="http://schemas.microsoft.com/office/powerpoint/2010/main" val="2058863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438400"/>
            <a:ext cx="8534400" cy="2590800"/>
          </a:xfrm>
        </p:spPr>
        <p:txBody>
          <a:bodyPr>
            <a:noAutofit/>
          </a:bodyPr>
          <a:lstStyle/>
          <a:p>
            <a:pPr algn="l"/>
            <a:r>
              <a:rPr lang="en-US" sz="5600" dirty="0">
                <a:latin typeface="Helvetica Neue Light" charset="0"/>
                <a:ea typeface="Helvetica Neue Light" charset="0"/>
                <a:cs typeface="Helvetica Neue Light" charset="0"/>
              </a:rPr>
              <a:t>Higher-Order Organization of Complex Networks</a:t>
            </a:r>
            <a:endParaRPr lang="en-US" sz="5600" dirty="0">
              <a:latin typeface="Helvetica Neue Light" charset="0"/>
              <a:ea typeface="Helvetica Neue Light" charset="0"/>
              <a:cs typeface="Helvetica Neue Light" charset="0"/>
            </a:endParaRPr>
          </a:p>
        </p:txBody>
      </p:sp>
      <p:sp>
        <p:nvSpPr>
          <p:cNvPr id="7" name="TextBox 6"/>
          <p:cNvSpPr txBox="1"/>
          <p:nvPr/>
        </p:nvSpPr>
        <p:spPr>
          <a:xfrm>
            <a:off x="609600" y="5306458"/>
            <a:ext cx="6705600" cy="1241237"/>
          </a:xfrm>
          <a:prstGeom prst="rect">
            <a:avLst/>
          </a:prstGeom>
          <a:noFill/>
        </p:spPr>
        <p:txBody>
          <a:bodyPr wrap="square" rtlCol="0">
            <a:spAutoFit/>
          </a:bodyPr>
          <a:lstStyle/>
          <a:p>
            <a:r>
              <a:rPr lang="en-US" sz="3733" dirty="0">
                <a:latin typeface="Helvetica Neue Light" charset="0"/>
                <a:ea typeface="Helvetica Neue Light" charset="0"/>
                <a:cs typeface="Helvetica Neue Light" charset="0"/>
              </a:rPr>
              <a:t>Austin Benson, David </a:t>
            </a:r>
            <a:r>
              <a:rPr lang="en-US" sz="3733" dirty="0" err="1">
                <a:latin typeface="Helvetica Neue Light" charset="0"/>
                <a:ea typeface="Helvetica Neue Light" charset="0"/>
                <a:cs typeface="Helvetica Neue Light" charset="0"/>
              </a:rPr>
              <a:t>Gleich</a:t>
            </a:r>
            <a:r>
              <a:rPr lang="en-US" sz="3733" dirty="0">
                <a:latin typeface="Helvetica Neue Light" charset="0"/>
                <a:ea typeface="Helvetica Neue Light" charset="0"/>
                <a:cs typeface="Helvetica Neue Light" charset="0"/>
              </a:rPr>
              <a:t>, Jure </a:t>
            </a:r>
            <a:r>
              <a:rPr lang="en-US" sz="3733" dirty="0" err="1">
                <a:latin typeface="Helvetica Neue Light" charset="0"/>
                <a:ea typeface="Helvetica Neue Light" charset="0"/>
                <a:cs typeface="Helvetica Neue Light" charset="0"/>
              </a:rPr>
              <a:t>Leskovec</a:t>
            </a:r>
            <a:endParaRPr lang="en-US" sz="3733" dirty="0">
              <a:latin typeface="Helvetica Neue Light" charset="0"/>
              <a:ea typeface="Helvetica Neue Light" charset="0"/>
              <a:cs typeface="Helvetica Neue Light" charset="0"/>
            </a:endParaRPr>
          </a:p>
        </p:txBody>
      </p:sp>
      <p:pic>
        <p:nvPicPr>
          <p:cNvPr id="5" name="Picture 6" descr="http://asia.stanford.edu/images/StanfordSealSmall.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350760" y="5090160"/>
            <a:ext cx="1691640" cy="1691640"/>
          </a:xfrm>
          <a:prstGeom prst="rect">
            <a:avLst/>
          </a:prstGeom>
          <a:noFill/>
        </p:spPr>
      </p:pic>
      <p:cxnSp>
        <p:nvCxnSpPr>
          <p:cNvPr id="8" name="Straight Connector 7"/>
          <p:cNvCxnSpPr/>
          <p:nvPr/>
        </p:nvCxnSpPr>
        <p:spPr>
          <a:xfrm>
            <a:off x="0" y="4953000"/>
            <a:ext cx="9144000" cy="0"/>
          </a:xfrm>
          <a:prstGeom prst="line">
            <a:avLst/>
          </a:prstGeom>
          <a:ln w="76200" cap="sq">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9405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Higher-Order Structures</a:t>
            </a:r>
            <a:endParaRPr lang="en-US" dirty="0"/>
          </a:p>
        </p:txBody>
      </p:sp>
      <p:sp>
        <p:nvSpPr>
          <p:cNvPr id="14" name="Content Placeholder 13"/>
          <p:cNvSpPr>
            <a:spLocks noGrp="1"/>
          </p:cNvSpPr>
          <p:nvPr>
            <p:ph idx="1"/>
          </p:nvPr>
        </p:nvSpPr>
        <p:spPr/>
        <p:txBody>
          <a:bodyPr/>
          <a:lstStyle/>
          <a:p>
            <a:pPr marL="0" indent="0" algn="ctr">
              <a:buNone/>
            </a:pPr>
            <a:r>
              <a:rPr lang="en-US" dirty="0" smtClean="0">
                <a:solidFill>
                  <a:srgbClr val="C00000"/>
                </a:solidFill>
              </a:rPr>
              <a:t>Small </a:t>
            </a:r>
            <a:r>
              <a:rPr lang="en-US" dirty="0" err="1">
                <a:solidFill>
                  <a:srgbClr val="C00000"/>
                </a:solidFill>
              </a:rPr>
              <a:t>subgraphs</a:t>
            </a:r>
            <a:r>
              <a:rPr lang="en-US" dirty="0" smtClean="0"/>
              <a:t> (motifs, </a:t>
            </a:r>
            <a:r>
              <a:rPr lang="en-US" dirty="0" err="1" smtClean="0"/>
              <a:t>graphlets</a:t>
            </a:r>
            <a:r>
              <a:rPr lang="en-US" dirty="0" smtClean="0"/>
              <a:t>) </a:t>
            </a:r>
            <a:br>
              <a:rPr lang="en-US" dirty="0" smtClean="0"/>
            </a:br>
            <a:r>
              <a:rPr lang="en-US" dirty="0" smtClean="0"/>
              <a:t>are building blocks of networks</a:t>
            </a:r>
          </a:p>
          <a:p>
            <a:endParaRPr lang="en-US" dirty="0"/>
          </a:p>
          <a:p>
            <a:pPr lvl="4"/>
            <a:endParaRPr lang="en-US" dirty="0" smtClean="0"/>
          </a:p>
          <a:p>
            <a:pPr marL="0" indent="0" algn="ctr">
              <a:buNone/>
            </a:pPr>
            <a:endParaRPr lang="en-US" dirty="0" smtClean="0"/>
          </a:p>
        </p:txBody>
      </p:sp>
      <p:sp>
        <p:nvSpPr>
          <p:cNvPr id="4" name="Slide Number Placeholder 3"/>
          <p:cNvSpPr>
            <a:spLocks noGrp="1"/>
          </p:cNvSpPr>
          <p:nvPr>
            <p:ph type="sldNum" sz="quarter" idx="12"/>
          </p:nvPr>
        </p:nvSpPr>
        <p:spPr/>
        <p:txBody>
          <a:bodyPr/>
          <a:lstStyle/>
          <a:p>
            <a:fld id="{0CFEC368-1D7A-4F81-ABF6-AE0E36BAF64C}" type="slidenum">
              <a:rPr lang="en-US" smtClean="0"/>
              <a:pPr/>
              <a:t>26</a:t>
            </a:fld>
            <a:endParaRPr lang="en-US"/>
          </a:p>
        </p:txBody>
      </p:sp>
      <p:pic>
        <p:nvPicPr>
          <p:cNvPr id="3" name="Picture 2"/>
          <p:cNvPicPr>
            <a:picLocks noChangeAspect="1"/>
          </p:cNvPicPr>
          <p:nvPr/>
        </p:nvPicPr>
        <p:blipFill>
          <a:blip r:embed="rId3"/>
          <a:stretch>
            <a:fillRect/>
          </a:stretch>
        </p:blipFill>
        <p:spPr>
          <a:xfrm>
            <a:off x="1726430" y="2877731"/>
            <a:ext cx="5691143" cy="3904069"/>
          </a:xfrm>
          <a:prstGeom prst="rect">
            <a:avLst/>
          </a:prstGeom>
        </p:spPr>
      </p:pic>
      <p:sp>
        <p:nvSpPr>
          <p:cNvPr id="6" name="Rectangle 5"/>
          <p:cNvSpPr/>
          <p:nvPr/>
        </p:nvSpPr>
        <p:spPr>
          <a:xfrm>
            <a:off x="2133600" y="2819400"/>
            <a:ext cx="508000" cy="711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894712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Higher-Order Structures</a:t>
            </a:r>
            <a:endParaRPr lang="en-US" dirty="0"/>
          </a:p>
        </p:txBody>
      </p:sp>
      <p:sp>
        <p:nvSpPr>
          <p:cNvPr id="3" name="Content Placeholder 2"/>
          <p:cNvSpPr>
            <a:spLocks noGrp="1"/>
          </p:cNvSpPr>
          <p:nvPr>
            <p:ph idx="1"/>
          </p:nvPr>
        </p:nvSpPr>
        <p:spPr>
          <a:xfrm>
            <a:off x="457200" y="1600200"/>
            <a:ext cx="8788400" cy="5272027"/>
          </a:xfrm>
        </p:spPr>
        <p:txBody>
          <a:bodyPr>
            <a:normAutofit lnSpcReduction="10000"/>
          </a:bodyPr>
          <a:lstStyle/>
          <a:p>
            <a:pPr marL="0" indent="0">
              <a:buNone/>
            </a:pPr>
            <a:r>
              <a:rPr lang="en-US" sz="3867" dirty="0">
                <a:solidFill>
                  <a:srgbClr val="C00000"/>
                </a:solidFill>
              </a:rPr>
              <a:t>Higher-order structures are </a:t>
            </a:r>
            <a:r>
              <a:rPr lang="en-US" sz="3867" dirty="0">
                <a:solidFill>
                  <a:srgbClr val="C00000"/>
                </a:solidFill>
              </a:rPr>
              <a:t>fundamental for control and </a:t>
            </a:r>
            <a:r>
              <a:rPr lang="en-US" sz="3867" dirty="0">
                <a:solidFill>
                  <a:srgbClr val="C00000"/>
                </a:solidFill>
              </a:rPr>
              <a:t>function of complex systems</a:t>
            </a:r>
            <a:r>
              <a:rPr lang="en-US" sz="3867" dirty="0">
                <a:solidFill>
                  <a:srgbClr val="C00000"/>
                </a:solidFill>
              </a:rPr>
              <a:t>:</a:t>
            </a:r>
          </a:p>
          <a:p>
            <a:r>
              <a:rPr lang="en-US" sz="3467" dirty="0"/>
              <a:t>Social networks</a:t>
            </a:r>
            <a:r>
              <a:rPr lang="en-US" dirty="0"/>
              <a:t> </a:t>
            </a:r>
            <a:r>
              <a:rPr lang="en-US" sz="2933" dirty="0">
                <a:solidFill>
                  <a:schemeClr val="bg1">
                    <a:lumMod val="50000"/>
                  </a:schemeClr>
                </a:solidFill>
              </a:rPr>
              <a:t>[</a:t>
            </a:r>
            <a:r>
              <a:rPr lang="en-US" sz="2933" dirty="0">
                <a:solidFill>
                  <a:schemeClr val="bg1">
                    <a:lumMod val="50000"/>
                  </a:schemeClr>
                </a:solidFill>
              </a:rPr>
              <a:t>Watts, </a:t>
            </a:r>
            <a:r>
              <a:rPr lang="en-US" sz="2933" dirty="0" err="1">
                <a:solidFill>
                  <a:schemeClr val="bg1">
                    <a:lumMod val="50000"/>
                  </a:schemeClr>
                </a:solidFill>
              </a:rPr>
              <a:t>Strogatz</a:t>
            </a:r>
            <a:r>
              <a:rPr lang="en-US" sz="2933" dirty="0">
                <a:solidFill>
                  <a:schemeClr val="bg1">
                    <a:lumMod val="50000"/>
                  </a:schemeClr>
                </a:solidFill>
              </a:rPr>
              <a:t> </a:t>
            </a:r>
            <a:r>
              <a:rPr lang="en-US" sz="2933" dirty="0">
                <a:solidFill>
                  <a:schemeClr val="bg1">
                    <a:lumMod val="50000"/>
                  </a:schemeClr>
                </a:solidFill>
              </a:rPr>
              <a:t>‘98]</a:t>
            </a:r>
          </a:p>
          <a:p>
            <a:r>
              <a:rPr lang="en-US" sz="3467" dirty="0"/>
              <a:t>Metabolic </a:t>
            </a:r>
            <a:r>
              <a:rPr lang="en-US" sz="3467" dirty="0"/>
              <a:t>networks </a:t>
            </a:r>
            <a:r>
              <a:rPr lang="en-US" sz="2933" dirty="0">
                <a:solidFill>
                  <a:schemeClr val="bg1">
                    <a:lumMod val="50000"/>
                  </a:schemeClr>
                </a:solidFill>
              </a:rPr>
              <a:t>[Milo et al</a:t>
            </a:r>
            <a:r>
              <a:rPr lang="en-US" sz="2933" dirty="0">
                <a:solidFill>
                  <a:schemeClr val="bg1">
                    <a:lumMod val="50000"/>
                  </a:schemeClr>
                </a:solidFill>
              </a:rPr>
              <a:t>. ‘02]</a:t>
            </a:r>
          </a:p>
          <a:p>
            <a:r>
              <a:rPr lang="en-US" sz="3467" dirty="0"/>
              <a:t>Protein networks</a:t>
            </a:r>
            <a:r>
              <a:rPr lang="en-US" sz="2933" dirty="0">
                <a:solidFill>
                  <a:schemeClr val="bg1">
                    <a:lumMod val="50000"/>
                  </a:schemeClr>
                </a:solidFill>
              </a:rPr>
              <a:t> </a:t>
            </a:r>
            <a:r>
              <a:rPr lang="en-US" sz="2933" dirty="0">
                <a:solidFill>
                  <a:schemeClr val="bg1">
                    <a:lumMod val="50000"/>
                  </a:schemeClr>
                </a:solidFill>
              </a:rPr>
              <a:t>[</a:t>
            </a:r>
            <a:r>
              <a:rPr lang="en-US" sz="2933" dirty="0" err="1">
                <a:solidFill>
                  <a:schemeClr val="bg1">
                    <a:lumMod val="50000"/>
                  </a:schemeClr>
                </a:solidFill>
              </a:rPr>
              <a:t>Alon</a:t>
            </a:r>
            <a:r>
              <a:rPr lang="en-US" sz="2933" dirty="0">
                <a:solidFill>
                  <a:schemeClr val="bg1">
                    <a:lumMod val="50000"/>
                  </a:schemeClr>
                </a:solidFill>
              </a:rPr>
              <a:t> ‘07] </a:t>
            </a:r>
            <a:r>
              <a:rPr lang="en-US" sz="2933" dirty="0">
                <a:solidFill>
                  <a:schemeClr val="bg1">
                    <a:lumMod val="50000"/>
                  </a:schemeClr>
                </a:solidFill>
              </a:rPr>
              <a:t>[</a:t>
            </a:r>
            <a:r>
              <a:rPr lang="en-US" sz="2933" dirty="0" err="1">
                <a:solidFill>
                  <a:schemeClr val="bg1">
                    <a:lumMod val="50000"/>
                  </a:schemeClr>
                </a:solidFill>
              </a:rPr>
              <a:t>Vinayagama</a:t>
            </a:r>
            <a:r>
              <a:rPr lang="en-US" sz="2933" dirty="0">
                <a:solidFill>
                  <a:schemeClr val="bg1">
                    <a:lumMod val="50000"/>
                  </a:schemeClr>
                </a:solidFill>
              </a:rPr>
              <a:t> </a:t>
            </a:r>
            <a:r>
              <a:rPr lang="en-US" sz="2267" dirty="0">
                <a:solidFill>
                  <a:schemeClr val="bg1">
                    <a:lumMod val="50000"/>
                  </a:schemeClr>
                </a:solidFill>
              </a:rPr>
              <a:t>et al.</a:t>
            </a:r>
            <a:r>
              <a:rPr lang="uk-UA" sz="2933" dirty="0">
                <a:solidFill>
                  <a:schemeClr val="bg1">
                    <a:lumMod val="50000"/>
                  </a:schemeClr>
                </a:solidFill>
              </a:rPr>
              <a:t>’</a:t>
            </a:r>
            <a:r>
              <a:rPr lang="en-US" sz="2933" dirty="0">
                <a:solidFill>
                  <a:schemeClr val="bg1">
                    <a:lumMod val="50000"/>
                  </a:schemeClr>
                </a:solidFill>
              </a:rPr>
              <a:t>16]</a:t>
            </a:r>
            <a:endParaRPr lang="en-US" dirty="0" smtClean="0">
              <a:solidFill>
                <a:schemeClr val="bg1">
                  <a:lumMod val="50000"/>
                </a:schemeClr>
              </a:solidFill>
            </a:endParaRPr>
          </a:p>
          <a:p>
            <a:r>
              <a:rPr lang="en-US" sz="3467" dirty="0"/>
              <a:t>Transportation networks </a:t>
            </a:r>
            <a:r>
              <a:rPr lang="en-US" sz="2933" dirty="0">
                <a:solidFill>
                  <a:schemeClr val="bg1">
                    <a:lumMod val="50000"/>
                  </a:schemeClr>
                </a:solidFill>
              </a:rPr>
              <a:t>[</a:t>
            </a:r>
            <a:r>
              <a:rPr lang="en-US" sz="2933" dirty="0" err="1">
                <a:solidFill>
                  <a:schemeClr val="bg1">
                    <a:lumMod val="50000"/>
                  </a:schemeClr>
                </a:solidFill>
              </a:rPr>
              <a:t>Rosvall</a:t>
            </a:r>
            <a:r>
              <a:rPr lang="en-US" sz="2933" dirty="0">
                <a:solidFill>
                  <a:schemeClr val="bg1">
                    <a:lumMod val="50000"/>
                  </a:schemeClr>
                </a:solidFill>
              </a:rPr>
              <a:t> ‘14]</a:t>
            </a:r>
          </a:p>
          <a:p>
            <a:r>
              <a:rPr lang="en-US" sz="3467" dirty="0"/>
              <a:t>Neural networks </a:t>
            </a:r>
            <a:r>
              <a:rPr lang="en-US" sz="2933" dirty="0">
                <a:solidFill>
                  <a:schemeClr val="bg1">
                    <a:lumMod val="50000"/>
                  </a:schemeClr>
                </a:solidFill>
              </a:rPr>
              <a:t>[Park, </a:t>
            </a:r>
            <a:r>
              <a:rPr lang="en-US" sz="2933" dirty="0" err="1">
                <a:solidFill>
                  <a:schemeClr val="bg1">
                    <a:lumMod val="50000"/>
                  </a:schemeClr>
                </a:solidFill>
              </a:rPr>
              <a:t>Friston</a:t>
            </a:r>
            <a:r>
              <a:rPr lang="en-US" sz="2933" dirty="0">
                <a:solidFill>
                  <a:schemeClr val="bg1">
                    <a:lumMod val="50000"/>
                  </a:schemeClr>
                </a:solidFill>
              </a:rPr>
              <a:t> ‘13]</a:t>
            </a:r>
          </a:p>
          <a:p>
            <a:r>
              <a:rPr lang="en-US" sz="3467" dirty="0"/>
              <a:t>Food webs </a:t>
            </a:r>
            <a:r>
              <a:rPr lang="en-US" sz="2933" dirty="0">
                <a:solidFill>
                  <a:schemeClr val="bg1">
                    <a:lumMod val="50000"/>
                  </a:schemeClr>
                </a:solidFill>
              </a:rPr>
              <a:t>[Stouffer et al. ‘12] </a:t>
            </a:r>
            <a:endParaRPr lang="en-US" sz="3467"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4D267013-DFFC-4352-B274-32112D0CCE19}" type="slidenum">
              <a:rPr lang="en-US" smtClean="0"/>
              <a:t>27</a:t>
            </a:fld>
            <a:endParaRPr lang="en-US"/>
          </a:p>
        </p:txBody>
      </p:sp>
    </p:spTree>
    <p:extLst>
      <p:ext uri="{BB962C8B-B14F-4D97-AF65-F5344CB8AC3E}">
        <p14:creationId xmlns:p14="http://schemas.microsoft.com/office/powerpoint/2010/main" val="703095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Higher-Order Organization</a:t>
            </a:r>
            <a:endParaRPr lang="en-US" dirty="0"/>
          </a:p>
        </p:txBody>
      </p:sp>
      <p:sp>
        <p:nvSpPr>
          <p:cNvPr id="3" name="Content Placeholder 2"/>
          <p:cNvSpPr>
            <a:spLocks noGrp="1"/>
          </p:cNvSpPr>
          <p:nvPr>
            <p:ph idx="1"/>
          </p:nvPr>
        </p:nvSpPr>
        <p:spPr>
          <a:xfrm>
            <a:off x="457200" y="2108200"/>
            <a:ext cx="8229600" cy="4572000"/>
          </a:xfrm>
        </p:spPr>
        <p:txBody>
          <a:bodyPr>
            <a:normAutofit/>
          </a:bodyPr>
          <a:lstStyle/>
          <a:p>
            <a:pPr marL="0" indent="0" algn="ctr">
              <a:buNone/>
            </a:pPr>
            <a:r>
              <a:rPr lang="en-US" dirty="0" smtClean="0"/>
              <a:t>Prior work is based on simply counting frequencies of individual </a:t>
            </a:r>
            <a:r>
              <a:rPr lang="en-US" dirty="0" err="1" smtClean="0"/>
              <a:t>subgraphs</a:t>
            </a:r>
            <a:endParaRPr lang="en-US" dirty="0" smtClean="0"/>
          </a:p>
          <a:p>
            <a:pPr lvl="2" algn="ctr"/>
            <a:endParaRPr lang="en-US" dirty="0" smtClean="0"/>
          </a:p>
          <a:p>
            <a:pPr marL="0" indent="0" algn="ctr">
              <a:buNone/>
            </a:pPr>
            <a:r>
              <a:rPr lang="en-US" sz="4267" dirty="0">
                <a:solidFill>
                  <a:srgbClr val="C00000"/>
                </a:solidFill>
              </a:rPr>
              <a:t>We still lack understanding of higher-order organization of complex systems</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4D267013-DFFC-4352-B274-32112D0CCE19}" type="slidenum">
              <a:rPr lang="en-US" smtClean="0"/>
              <a:t>28</a:t>
            </a:fld>
            <a:endParaRPr lang="en-US"/>
          </a:p>
        </p:txBody>
      </p:sp>
    </p:spTree>
    <p:extLst>
      <p:ext uri="{BB962C8B-B14F-4D97-AF65-F5344CB8AC3E}">
        <p14:creationId xmlns:p14="http://schemas.microsoft.com/office/powerpoint/2010/main" val="13225405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533" dirty="0"/>
              <a:t>This talk: Higher-order Organization</a:t>
            </a:r>
            <a:endParaRPr lang="en-US" sz="4533" dirty="0"/>
          </a:p>
        </p:txBody>
      </p:sp>
      <p:sp>
        <p:nvSpPr>
          <p:cNvPr id="8" name="Slide Number Placeholder 7"/>
          <p:cNvSpPr>
            <a:spLocks noGrp="1"/>
          </p:cNvSpPr>
          <p:nvPr>
            <p:ph type="sldNum" sz="quarter" idx="12"/>
          </p:nvPr>
        </p:nvSpPr>
        <p:spPr/>
        <p:txBody>
          <a:bodyPr/>
          <a:lstStyle/>
          <a:p>
            <a:fld id="{4D267013-DFFC-4352-B274-32112D0CCE19}" type="slidenum">
              <a:rPr lang="en-US" smtClean="0"/>
              <a:pPr/>
              <a:t>29</a:t>
            </a:fld>
            <a:endParaRPr lang="en-US"/>
          </a:p>
        </p:txBody>
      </p:sp>
      <p:sp>
        <p:nvSpPr>
          <p:cNvPr id="10" name="Rectangle 9"/>
          <p:cNvSpPr/>
          <p:nvPr/>
        </p:nvSpPr>
        <p:spPr>
          <a:xfrm>
            <a:off x="781354" y="2059432"/>
            <a:ext cx="7581295" cy="36047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Helvetica Neue Light" charset="0"/>
                <a:ea typeface="Helvetica Neue Light" charset="0"/>
                <a:cs typeface="Helvetica Neue Light" charset="0"/>
              </a:rPr>
              <a:t>What is higher order organization of networks</a:t>
            </a:r>
            <a:r>
              <a:rPr lang="en-US" sz="4800" dirty="0">
                <a:latin typeface="Helvetica Neue Light" charset="0"/>
                <a:ea typeface="Helvetica Neue Light" charset="0"/>
                <a:cs typeface="Helvetica Neue Light" charset="0"/>
              </a:rPr>
              <a:t>?</a:t>
            </a:r>
          </a:p>
          <a:p>
            <a:pPr algn="ctr"/>
            <a:endParaRPr lang="en-US" sz="1333" dirty="0">
              <a:latin typeface="Helvetica Neue Light" charset="0"/>
              <a:ea typeface="Helvetica Neue Light" charset="0"/>
              <a:cs typeface="Helvetica Neue Light" charset="0"/>
            </a:endParaRPr>
          </a:p>
          <a:p>
            <a:pPr algn="ctr"/>
            <a:r>
              <a:rPr lang="en-US" sz="4800" dirty="0">
                <a:latin typeface="Helvetica Neue Light" charset="0"/>
                <a:ea typeface="Helvetica Neue Light" charset="0"/>
                <a:cs typeface="Helvetica Neue Light" charset="0"/>
              </a:rPr>
              <a:t>How do we extract it?</a:t>
            </a:r>
          </a:p>
        </p:txBody>
      </p:sp>
    </p:spTree>
    <p:extLst>
      <p:ext uri="{BB962C8B-B14F-4D97-AF65-F5344CB8AC3E}">
        <p14:creationId xmlns:p14="http://schemas.microsoft.com/office/powerpoint/2010/main" val="14824370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Pattern</a:t>
            </a:r>
            <a:r>
              <a:rPr lang="zh-CN" altLang="en-US" dirty="0" smtClean="0"/>
              <a:t> </a:t>
            </a:r>
            <a:r>
              <a:rPr lang="en-US" altLang="zh-CN" dirty="0" smtClean="0"/>
              <a:t>Mining</a:t>
            </a:r>
            <a:r>
              <a:rPr lang="zh-CN" altLang="en-US" dirty="0" smtClean="0"/>
              <a:t> </a:t>
            </a:r>
            <a:r>
              <a:rPr lang="en-US" altLang="zh-CN" dirty="0" smtClean="0"/>
              <a:t>Methods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0885479"/>
              </p:ext>
            </p:extLst>
          </p:nvPr>
        </p:nvGraphicFramePr>
        <p:xfrm>
          <a:off x="457200" y="1600200"/>
          <a:ext cx="8229601" cy="3383280"/>
        </p:xfrm>
        <a:graphic>
          <a:graphicData uri="http://schemas.openxmlformats.org/drawingml/2006/table">
            <a:tbl>
              <a:tblPr firstRow="1" bandRow="1">
                <a:tableStyleId>{5940675A-B579-460E-94D1-54222C63F5DA}</a:tableStyleId>
              </a:tblPr>
              <a:tblGrid>
                <a:gridCol w="1581980"/>
                <a:gridCol w="1581980"/>
                <a:gridCol w="1741831"/>
                <a:gridCol w="1661905"/>
                <a:gridCol w="1661905"/>
              </a:tblGrid>
              <a:tr h="370840">
                <a:tc>
                  <a:txBody>
                    <a:bodyPr/>
                    <a:lstStyle/>
                    <a:p>
                      <a:r>
                        <a:rPr lang="en-US" altLang="zh-CN" b="1" dirty="0" smtClean="0"/>
                        <a:t>Pattern</a:t>
                      </a:r>
                      <a:endParaRPr lang="en-US" b="1" dirty="0"/>
                    </a:p>
                  </a:txBody>
                  <a:tcPr/>
                </a:tc>
                <a:tc>
                  <a:txBody>
                    <a:bodyPr/>
                    <a:lstStyle/>
                    <a:p>
                      <a:r>
                        <a:rPr lang="en-US" altLang="zh-CN" b="1" dirty="0" smtClean="0"/>
                        <a:t>Closed</a:t>
                      </a:r>
                      <a:r>
                        <a:rPr lang="zh-CN" altLang="en-US" b="1" dirty="0" smtClean="0"/>
                        <a:t> </a:t>
                      </a:r>
                      <a:r>
                        <a:rPr lang="en-US" altLang="zh-CN" b="1" dirty="0" smtClean="0"/>
                        <a:t>Pattern</a:t>
                      </a:r>
                      <a:r>
                        <a:rPr lang="zh-CN" altLang="en-US" b="1" dirty="0" smtClean="0"/>
                        <a:t> </a:t>
                      </a:r>
                      <a:r>
                        <a:rPr lang="en-US" altLang="zh-CN" b="1" dirty="0" smtClean="0"/>
                        <a:t>(Concepts)</a:t>
                      </a:r>
                      <a:endParaRPr lang="en-US" b="1" dirty="0"/>
                    </a:p>
                  </a:txBody>
                  <a:tcPr/>
                </a:tc>
                <a:tc>
                  <a:txBody>
                    <a:bodyPr/>
                    <a:lstStyle/>
                    <a:p>
                      <a:r>
                        <a:rPr lang="en-US" altLang="zh-CN" b="1" dirty="0" smtClean="0"/>
                        <a:t>Idea</a:t>
                      </a:r>
                      <a:r>
                        <a:rPr lang="zh-CN" altLang="en-US" b="1" dirty="0" smtClean="0"/>
                        <a:t> </a:t>
                      </a:r>
                      <a:r>
                        <a:rPr lang="en-US" altLang="zh-CN" b="1" dirty="0" smtClean="0"/>
                        <a:t>1:</a:t>
                      </a:r>
                      <a:r>
                        <a:rPr lang="zh-CN" altLang="en-US" b="1" dirty="0" smtClean="0"/>
                        <a:t> </a:t>
                      </a:r>
                      <a:r>
                        <a:rPr lang="en-US" altLang="zh-CN" b="1" dirty="0" smtClean="0"/>
                        <a:t>Pattern</a:t>
                      </a:r>
                      <a:r>
                        <a:rPr lang="zh-CN" altLang="en-US" b="1" dirty="0" smtClean="0"/>
                        <a:t> </a:t>
                      </a:r>
                      <a:r>
                        <a:rPr lang="en-US" altLang="zh-CN" b="1" dirty="0" smtClean="0"/>
                        <a:t>candidate</a:t>
                      </a:r>
                      <a:r>
                        <a:rPr lang="zh-CN" altLang="en-US" b="1" dirty="0" smtClean="0"/>
                        <a:t> </a:t>
                      </a:r>
                      <a:r>
                        <a:rPr lang="en-US" altLang="zh-CN" b="1" dirty="0" smtClean="0"/>
                        <a:t>generation</a:t>
                      </a:r>
                      <a:r>
                        <a:rPr lang="zh-CN" altLang="en-US" b="1" dirty="0" smtClean="0"/>
                        <a:t> </a:t>
                      </a:r>
                      <a:r>
                        <a:rPr lang="en-US" altLang="zh-CN" b="1" dirty="0" smtClean="0"/>
                        <a:t>and</a:t>
                      </a:r>
                      <a:r>
                        <a:rPr lang="zh-CN" altLang="en-US" b="1" dirty="0" smtClean="0"/>
                        <a:t> </a:t>
                      </a:r>
                      <a:r>
                        <a:rPr lang="en-US" altLang="zh-CN" b="1" dirty="0" smtClean="0"/>
                        <a:t>pruning</a:t>
                      </a:r>
                      <a:endParaRPr lang="en-US" b="1" dirty="0"/>
                    </a:p>
                  </a:txBody>
                  <a:tcPr/>
                </a:tc>
                <a:tc>
                  <a:txBody>
                    <a:bodyPr/>
                    <a:lstStyle/>
                    <a:p>
                      <a:r>
                        <a:rPr lang="en-US" altLang="zh-CN" b="1" dirty="0" smtClean="0"/>
                        <a:t>Idea</a:t>
                      </a:r>
                      <a:r>
                        <a:rPr lang="zh-CN" altLang="en-US" b="1" dirty="0" smtClean="0"/>
                        <a:t> </a:t>
                      </a:r>
                      <a:r>
                        <a:rPr lang="en-US" altLang="zh-CN" b="1" dirty="0" smtClean="0"/>
                        <a:t>2:</a:t>
                      </a:r>
                      <a:r>
                        <a:rPr lang="zh-CN" altLang="en-US" b="1" dirty="0" smtClean="0"/>
                        <a:t> </a:t>
                      </a:r>
                      <a:r>
                        <a:rPr lang="en-US" altLang="zh-CN" b="1" dirty="0" smtClean="0"/>
                        <a:t>Vertical</a:t>
                      </a:r>
                      <a:r>
                        <a:rPr lang="zh-CN" altLang="en-US" b="1" dirty="0" smtClean="0"/>
                        <a:t> </a:t>
                      </a:r>
                      <a:r>
                        <a:rPr lang="en-US" altLang="zh-CN" b="1" dirty="0" smtClean="0"/>
                        <a:t>format</a:t>
                      </a:r>
                      <a:r>
                        <a:rPr lang="zh-CN" altLang="en-US" b="1" baseline="0" dirty="0" smtClean="0"/>
                        <a:t> </a:t>
                      </a:r>
                      <a:r>
                        <a:rPr lang="en-US" altLang="zh-CN" b="1" baseline="0" dirty="0" smtClean="0"/>
                        <a:t>to</a:t>
                      </a:r>
                      <a:r>
                        <a:rPr lang="zh-CN" altLang="en-US" b="1" baseline="0" dirty="0" smtClean="0"/>
                        <a:t> </a:t>
                      </a:r>
                      <a:r>
                        <a:rPr lang="en-US" altLang="zh-CN" b="1" baseline="0" dirty="0" smtClean="0"/>
                        <a:t>accelerate</a:t>
                      </a:r>
                      <a:r>
                        <a:rPr lang="zh-CN" altLang="en-US" b="1" baseline="0" dirty="0" smtClean="0"/>
                        <a:t> </a:t>
                      </a:r>
                      <a:r>
                        <a:rPr lang="en-US" altLang="zh-CN" b="1" baseline="0" dirty="0" smtClean="0"/>
                        <a:t>mining</a:t>
                      </a:r>
                      <a:endParaRPr lang="zh-CN" altLang="en-US" b="1" dirty="0" smtClean="0"/>
                    </a:p>
                  </a:txBody>
                  <a:tcPr/>
                </a:tc>
                <a:tc>
                  <a:txBody>
                    <a:bodyPr/>
                    <a:lstStyle/>
                    <a:p>
                      <a:r>
                        <a:rPr lang="en-US" altLang="zh-CN" b="1" dirty="0" smtClean="0"/>
                        <a:t>Idea</a:t>
                      </a:r>
                      <a:r>
                        <a:rPr lang="zh-CN" altLang="en-US" b="1" dirty="0" smtClean="0"/>
                        <a:t> </a:t>
                      </a:r>
                      <a:r>
                        <a:rPr lang="en-US" altLang="zh-CN" b="1" dirty="0" smtClean="0"/>
                        <a:t>3:</a:t>
                      </a:r>
                      <a:r>
                        <a:rPr lang="zh-CN" altLang="en-US" b="1" dirty="0" smtClean="0"/>
                        <a:t> </a:t>
                      </a:r>
                      <a:r>
                        <a:rPr lang="en-US" altLang="zh-CN" b="1" dirty="0" smtClean="0"/>
                        <a:t>Pattern</a:t>
                      </a:r>
                      <a:r>
                        <a:rPr lang="zh-CN" altLang="en-US" b="1" dirty="0" smtClean="0"/>
                        <a:t> </a:t>
                      </a:r>
                      <a:r>
                        <a:rPr lang="en-US" altLang="zh-CN" b="1" dirty="0" smtClean="0"/>
                        <a:t>growth</a:t>
                      </a:r>
                      <a:endParaRPr lang="en-US" b="1" dirty="0"/>
                    </a:p>
                  </a:txBody>
                  <a:tcPr/>
                </a:tc>
              </a:tr>
              <a:tr h="370840">
                <a:tc>
                  <a:txBody>
                    <a:bodyPr/>
                    <a:lstStyle/>
                    <a:p>
                      <a:r>
                        <a:rPr lang="en-US" altLang="zh-CN" b="1" dirty="0" smtClean="0"/>
                        <a:t>Frequent</a:t>
                      </a:r>
                      <a:r>
                        <a:rPr lang="zh-CN" altLang="en-US" b="1" dirty="0" smtClean="0"/>
                        <a:t> </a:t>
                      </a:r>
                      <a:r>
                        <a:rPr lang="en-US" altLang="zh-CN" b="1" dirty="0" smtClean="0"/>
                        <a:t>pattern</a:t>
                      </a:r>
                      <a:r>
                        <a:rPr lang="zh-CN" altLang="en-US" b="1" dirty="0" smtClean="0"/>
                        <a:t> </a:t>
                      </a:r>
                      <a:r>
                        <a:rPr lang="en-US" altLang="zh-CN" b="1" dirty="0" smtClean="0"/>
                        <a:t>(</a:t>
                      </a:r>
                      <a:r>
                        <a:rPr lang="en-US" altLang="zh-CN" b="1" dirty="0" err="1" smtClean="0"/>
                        <a:t>itemset</a:t>
                      </a:r>
                      <a:r>
                        <a:rPr lang="en-US" altLang="zh-CN" b="1" dirty="0" smtClean="0"/>
                        <a:t>)</a:t>
                      </a:r>
                      <a:endParaRPr lang="en-US" b="1" dirty="0"/>
                    </a:p>
                  </a:txBody>
                  <a:tcPr/>
                </a:tc>
                <a:tc>
                  <a:txBody>
                    <a:bodyPr/>
                    <a:lstStyle/>
                    <a:p>
                      <a:r>
                        <a:rPr lang="en-US" altLang="zh-CN" dirty="0" smtClean="0"/>
                        <a:t>Closed</a:t>
                      </a:r>
                      <a:r>
                        <a:rPr lang="zh-CN" altLang="en-US" dirty="0" smtClean="0"/>
                        <a:t> </a:t>
                      </a:r>
                      <a:r>
                        <a:rPr lang="en-US" altLang="zh-CN" dirty="0" smtClean="0"/>
                        <a:t>frequent</a:t>
                      </a:r>
                      <a:r>
                        <a:rPr lang="zh-CN" altLang="en-US" dirty="0" smtClean="0"/>
                        <a:t> </a:t>
                      </a:r>
                      <a:r>
                        <a:rPr lang="en-US" altLang="zh-CN" dirty="0" err="1" smtClean="0"/>
                        <a:t>itemset</a:t>
                      </a:r>
                      <a:endParaRPr lang="en-US" dirty="0"/>
                    </a:p>
                  </a:txBody>
                  <a:tcPr/>
                </a:tc>
                <a:tc>
                  <a:txBody>
                    <a:bodyPr/>
                    <a:lstStyle/>
                    <a:p>
                      <a:r>
                        <a:rPr lang="en-US" altLang="zh-CN" dirty="0" err="1" smtClean="0"/>
                        <a:t>Apriori</a:t>
                      </a:r>
                      <a:endParaRPr lang="en-US" dirty="0"/>
                    </a:p>
                  </a:txBody>
                  <a:tcPr/>
                </a:tc>
                <a:tc>
                  <a:txBody>
                    <a:bodyPr/>
                    <a:lstStyle/>
                    <a:p>
                      <a:r>
                        <a:rPr lang="en-US" altLang="zh-CN" dirty="0" smtClean="0"/>
                        <a:t>ECLAT</a:t>
                      </a:r>
                      <a:endParaRPr lang="en-US" dirty="0"/>
                    </a:p>
                  </a:txBody>
                  <a:tcPr/>
                </a:tc>
                <a:tc>
                  <a:txBody>
                    <a:bodyPr/>
                    <a:lstStyle/>
                    <a:p>
                      <a:r>
                        <a:rPr lang="en-US" altLang="zh-CN" dirty="0" smtClean="0"/>
                        <a:t>FP-Growth</a:t>
                      </a:r>
                      <a:endParaRPr lang="en-US" dirty="0"/>
                    </a:p>
                  </a:txBody>
                  <a:tcPr/>
                </a:tc>
              </a:tr>
              <a:tr h="370840">
                <a:tc>
                  <a:txBody>
                    <a:bodyPr/>
                    <a:lstStyle/>
                    <a:p>
                      <a:r>
                        <a:rPr lang="en-US" altLang="zh-CN" b="1" dirty="0" smtClean="0"/>
                        <a:t>Sequential</a:t>
                      </a:r>
                      <a:r>
                        <a:rPr lang="zh-CN" altLang="en-US" b="1" dirty="0" smtClean="0"/>
                        <a:t> </a:t>
                      </a:r>
                      <a:r>
                        <a:rPr lang="en-US" altLang="zh-CN" b="1" dirty="0" smtClean="0"/>
                        <a:t>pattern</a:t>
                      </a:r>
                      <a:endParaRPr lang="en-US" b="1" dirty="0"/>
                    </a:p>
                  </a:txBody>
                  <a:tcPr/>
                </a:tc>
                <a:tc>
                  <a:txBody>
                    <a:bodyPr/>
                    <a:lstStyle/>
                    <a:p>
                      <a:r>
                        <a:rPr lang="en-US" altLang="zh-CN" dirty="0" smtClean="0"/>
                        <a:t>Closed</a:t>
                      </a:r>
                      <a:r>
                        <a:rPr lang="zh-CN" altLang="en-US" dirty="0" smtClean="0"/>
                        <a:t> </a:t>
                      </a:r>
                      <a:r>
                        <a:rPr lang="en-US" altLang="zh-CN" dirty="0" smtClean="0"/>
                        <a:t>seq.</a:t>
                      </a:r>
                      <a:r>
                        <a:rPr lang="zh-CN" altLang="en-US" dirty="0" smtClean="0"/>
                        <a:t> </a:t>
                      </a:r>
                      <a:r>
                        <a:rPr lang="en-US" altLang="zh-CN" dirty="0" smtClean="0"/>
                        <a:t>pattern</a:t>
                      </a:r>
                      <a:endParaRPr lang="en-US" dirty="0"/>
                    </a:p>
                  </a:txBody>
                  <a:tcPr/>
                </a:tc>
                <a:tc>
                  <a:txBody>
                    <a:bodyPr/>
                    <a:lstStyle/>
                    <a:p>
                      <a:r>
                        <a:rPr lang="en-US" altLang="zh-CN" dirty="0" smtClean="0">
                          <a:solidFill>
                            <a:srgbClr val="FF0000"/>
                          </a:solidFill>
                        </a:rPr>
                        <a:t>?</a:t>
                      </a:r>
                      <a:endParaRPr lang="en-US" dirty="0">
                        <a:solidFill>
                          <a:srgbClr val="FF0000"/>
                        </a:solidFill>
                      </a:endParaRPr>
                    </a:p>
                  </a:txBody>
                  <a:tcPr/>
                </a:tc>
                <a:tc>
                  <a:txBody>
                    <a:bodyPr/>
                    <a:lstStyle/>
                    <a:p>
                      <a:r>
                        <a:rPr lang="en-US" altLang="zh-CN" dirty="0" smtClean="0">
                          <a:solidFill>
                            <a:srgbClr val="FF0000"/>
                          </a:solidFill>
                        </a:rPr>
                        <a:t>?</a:t>
                      </a:r>
                      <a:endParaRPr lang="en-US" dirty="0">
                        <a:solidFill>
                          <a:srgbClr val="FF0000"/>
                        </a:solidFill>
                      </a:endParaRPr>
                    </a:p>
                  </a:txBody>
                  <a:tcPr/>
                </a:tc>
                <a:tc>
                  <a:txBody>
                    <a:bodyPr/>
                    <a:lstStyle/>
                    <a:p>
                      <a:r>
                        <a:rPr lang="en-US" altLang="zh-CN" dirty="0" smtClean="0">
                          <a:solidFill>
                            <a:srgbClr val="FF0000"/>
                          </a:solidFill>
                        </a:rPr>
                        <a:t>?</a:t>
                      </a:r>
                      <a:endParaRPr lang="en-US" dirty="0">
                        <a:solidFill>
                          <a:srgbClr val="FF0000"/>
                        </a:solidFill>
                      </a:endParaRPr>
                    </a:p>
                  </a:txBody>
                  <a:tcPr/>
                </a:tc>
              </a:tr>
              <a:tr h="370840">
                <a:tc>
                  <a:txBody>
                    <a:bodyPr/>
                    <a:lstStyle/>
                    <a:p>
                      <a:r>
                        <a:rPr lang="en-US" altLang="zh-CN" b="1" dirty="0" smtClean="0"/>
                        <a:t>Graph</a:t>
                      </a:r>
                      <a:r>
                        <a:rPr lang="zh-CN" altLang="en-US" b="1" dirty="0" smtClean="0"/>
                        <a:t> </a:t>
                      </a:r>
                      <a:r>
                        <a:rPr lang="en-US" altLang="zh-CN" b="1" dirty="0" smtClean="0"/>
                        <a:t>pattern</a:t>
                      </a:r>
                      <a:endParaRPr lang="en-US" b="1" dirty="0"/>
                    </a:p>
                  </a:txBody>
                  <a:tcPr/>
                </a:tc>
                <a:tc>
                  <a:txBody>
                    <a:bodyPr/>
                    <a:lstStyle/>
                    <a:p>
                      <a:r>
                        <a:rPr lang="en-US" altLang="zh-CN" dirty="0" smtClean="0"/>
                        <a:t>Closed</a:t>
                      </a:r>
                      <a:r>
                        <a:rPr lang="zh-CN" altLang="en-US" dirty="0" smtClean="0"/>
                        <a:t> </a:t>
                      </a:r>
                      <a:r>
                        <a:rPr lang="en-US" altLang="zh-CN" dirty="0" smtClean="0"/>
                        <a:t>graph</a:t>
                      </a:r>
                      <a:r>
                        <a:rPr lang="zh-CN" altLang="en-US" baseline="0" dirty="0" smtClean="0"/>
                        <a:t> </a:t>
                      </a:r>
                      <a:r>
                        <a:rPr lang="en-US" altLang="zh-CN" baseline="0" dirty="0" smtClean="0"/>
                        <a:t>pattern</a:t>
                      </a:r>
                      <a:endParaRPr lang="en-US" dirty="0"/>
                    </a:p>
                  </a:txBody>
                  <a:tcPr/>
                </a:tc>
                <a:tc>
                  <a:txBody>
                    <a:bodyPr/>
                    <a:lstStyle/>
                    <a:p>
                      <a:r>
                        <a:rPr lang="en-US" altLang="zh-CN" dirty="0" smtClean="0">
                          <a:solidFill>
                            <a:srgbClr val="FF0000"/>
                          </a:solidFill>
                        </a:rPr>
                        <a:t>?</a:t>
                      </a:r>
                      <a:endParaRPr lang="en-US" dirty="0">
                        <a:solidFill>
                          <a:srgbClr val="FF0000"/>
                        </a:solidFill>
                      </a:endParaRPr>
                    </a:p>
                  </a:txBody>
                  <a:tcPr/>
                </a:tc>
                <a:tc>
                  <a:txBody>
                    <a:bodyPr/>
                    <a:lstStyle/>
                    <a:p>
                      <a:r>
                        <a:rPr lang="en-US" altLang="zh-CN" dirty="0" smtClean="0"/>
                        <a:t>x</a:t>
                      </a:r>
                      <a:endParaRPr lang="en-US" dirty="0"/>
                    </a:p>
                  </a:txBody>
                  <a:tcPr/>
                </a:tc>
                <a:tc>
                  <a:txBody>
                    <a:bodyPr/>
                    <a:lstStyle/>
                    <a:p>
                      <a:r>
                        <a:rPr lang="en-US" altLang="zh-CN" dirty="0" smtClean="0">
                          <a:solidFill>
                            <a:srgbClr val="FF0000"/>
                          </a:solidFill>
                        </a:rPr>
                        <a:t>?</a:t>
                      </a:r>
                      <a:endParaRPr lang="en-US" dirty="0">
                        <a:solidFill>
                          <a:srgbClr val="FF0000"/>
                        </a:solidFill>
                      </a:endParaRPr>
                    </a:p>
                  </a:txBody>
                  <a:tcPr/>
                </a:tc>
              </a:tr>
            </a:tbl>
          </a:graphicData>
        </a:graphic>
      </p:graphicFrame>
      <p:sp>
        <p:nvSpPr>
          <p:cNvPr id="4" name="Slide Number Placeholder 3"/>
          <p:cNvSpPr>
            <a:spLocks noGrp="1"/>
          </p:cNvSpPr>
          <p:nvPr>
            <p:ph type="sldNum" sz="quarter" idx="12"/>
          </p:nvPr>
        </p:nvSpPr>
        <p:spPr/>
        <p:txBody>
          <a:bodyPr/>
          <a:lstStyle/>
          <a:p>
            <a:fld id="{18A68613-FF0B-4246-B613-8295211CFAFA}" type="slidenum">
              <a:rPr lang="en-US" smtClean="0"/>
              <a:t>3</a:t>
            </a:fld>
            <a:endParaRPr lang="en-US"/>
          </a:p>
        </p:txBody>
      </p:sp>
    </p:spTree>
    <p:extLst>
      <p:ext uri="{BB962C8B-B14F-4D97-AF65-F5344CB8AC3E}">
        <p14:creationId xmlns:p14="http://schemas.microsoft.com/office/powerpoint/2010/main" val="641342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a:t>
            </a:r>
            <a:r>
              <a:rPr lang="en-US" dirty="0" smtClean="0"/>
              <a:t>talk: </a:t>
            </a:r>
            <a:r>
              <a:rPr lang="en-US" dirty="0"/>
              <a:t>Modules of Motifs</a:t>
            </a:r>
          </a:p>
        </p:txBody>
      </p:sp>
      <p:sp>
        <p:nvSpPr>
          <p:cNvPr id="3" name="Content Placeholder 2"/>
          <p:cNvSpPr>
            <a:spLocks noGrp="1"/>
          </p:cNvSpPr>
          <p:nvPr>
            <p:ph idx="1"/>
          </p:nvPr>
        </p:nvSpPr>
        <p:spPr>
          <a:xfrm>
            <a:off x="457200" y="1600200"/>
            <a:ext cx="8686800" cy="5080000"/>
          </a:xfrm>
        </p:spPr>
        <p:txBody>
          <a:bodyPr/>
          <a:lstStyle/>
          <a:p>
            <a:pPr marL="0" indent="0">
              <a:buNone/>
            </a:pPr>
            <a:r>
              <a:rPr lang="en-US" sz="4267" dirty="0"/>
              <a:t>Find modules based on motifs!</a:t>
            </a:r>
          </a:p>
          <a:p>
            <a:pPr lvl="4"/>
            <a:endParaRPr lang="en-US" dirty="0" smtClean="0"/>
          </a:p>
        </p:txBody>
      </p:sp>
      <p:pic>
        <p:nvPicPr>
          <p:cNvPr id="4" name="Picture 3" descr="m6.pdf"/>
          <p:cNvPicPr>
            <a:picLocks noChangeAspect="1"/>
          </p:cNvPicPr>
          <p:nvPr/>
        </p:nvPicPr>
        <p:blipFill>
          <a:blip r:embed="rId2">
            <a:duotone>
              <a:schemeClr val="accent6">
                <a:shade val="45000"/>
                <a:satMod val="135000"/>
              </a:schemeClr>
              <a:prstClr val="white"/>
            </a:duotone>
            <a:lum bright="40000" contrast="-20000"/>
            <a:extLst>
              <a:ext uri="{28A0092B-C50C-407E-A947-70E740481C1C}">
                <a14:useLocalDpi xmlns:a14="http://schemas.microsoft.com/office/drawing/2010/main"/>
              </a:ext>
            </a:extLst>
          </a:blip>
          <a:stretch>
            <a:fillRect/>
          </a:stretch>
        </p:blipFill>
        <p:spPr>
          <a:xfrm>
            <a:off x="1245854" y="5756765"/>
            <a:ext cx="1132305" cy="821835"/>
          </a:xfrm>
          <a:prstGeom prst="rect">
            <a:avLst/>
          </a:prstGeom>
        </p:spPr>
      </p:pic>
      <p:pic>
        <p:nvPicPr>
          <p:cNvPr id="7" name="Picture 6" descr="intro-graph-3.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84801" y="3191037"/>
            <a:ext cx="3468111" cy="2590108"/>
          </a:xfrm>
          <a:prstGeom prst="rect">
            <a:avLst/>
          </a:prstGeom>
        </p:spPr>
      </p:pic>
      <p:sp>
        <p:nvSpPr>
          <p:cNvPr id="11" name="Oval 10"/>
          <p:cNvSpPr>
            <a:spLocks noChangeAspect="1"/>
          </p:cNvSpPr>
          <p:nvPr/>
        </p:nvSpPr>
        <p:spPr>
          <a:xfrm rot="19326743">
            <a:off x="5968574" y="3841901"/>
            <a:ext cx="2703476" cy="1516931"/>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4"/>
              </a:solidFill>
            </a:endParaRPr>
          </a:p>
        </p:txBody>
      </p:sp>
      <p:sp>
        <p:nvSpPr>
          <p:cNvPr id="12" name="Slide Number Placeholder 11"/>
          <p:cNvSpPr>
            <a:spLocks noGrp="1"/>
          </p:cNvSpPr>
          <p:nvPr>
            <p:ph type="sldNum" sz="quarter" idx="12"/>
          </p:nvPr>
        </p:nvSpPr>
        <p:spPr/>
        <p:txBody>
          <a:bodyPr/>
          <a:lstStyle/>
          <a:p>
            <a:fld id="{4D267013-DFFC-4352-B274-32112D0CCE19}" type="slidenum">
              <a:rPr lang="en-US" smtClean="0"/>
              <a:t>30</a:t>
            </a:fld>
            <a:endParaRPr lang="en-US"/>
          </a:p>
        </p:txBody>
      </p:sp>
      <p:pic>
        <p:nvPicPr>
          <p:cNvPr id="13" name="Picture 12" descr="intro-graph-3.pdf"/>
          <p:cNvPicPr>
            <a:picLocks noChangeAspect="1"/>
          </p:cNvPicPr>
          <p:nvPr/>
        </p:nvPicPr>
        <p:blipFill>
          <a:blip r:embed="rId3" cstate="email">
            <a:duotone>
              <a:prstClr val="black"/>
              <a:schemeClr val="tx1">
                <a:tint val="45000"/>
                <a:satMod val="400000"/>
              </a:schemeClr>
            </a:duotone>
            <a:lum bright="-100000" contrast="-100000"/>
            <a:extLst>
              <a:ext uri="{28A0092B-C50C-407E-A947-70E740481C1C}">
                <a14:useLocalDpi xmlns:a14="http://schemas.microsoft.com/office/drawing/2010/main"/>
              </a:ext>
            </a:extLst>
          </a:blip>
          <a:stretch>
            <a:fillRect/>
          </a:stretch>
        </p:blipFill>
        <p:spPr>
          <a:xfrm>
            <a:off x="406401" y="2955082"/>
            <a:ext cx="2675180" cy="1997919"/>
          </a:xfrm>
          <a:prstGeom prst="rect">
            <a:avLst/>
          </a:prstGeom>
        </p:spPr>
      </p:pic>
      <p:sp>
        <p:nvSpPr>
          <p:cNvPr id="5" name="Right Arrow 4"/>
          <p:cNvSpPr/>
          <p:nvPr/>
        </p:nvSpPr>
        <p:spPr>
          <a:xfrm>
            <a:off x="3759200" y="4133743"/>
            <a:ext cx="1117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p:cNvSpPr txBox="1"/>
          <p:nvPr/>
        </p:nvSpPr>
        <p:spPr>
          <a:xfrm>
            <a:off x="406400" y="2413000"/>
            <a:ext cx="1521570" cy="502766"/>
          </a:xfrm>
          <a:prstGeom prst="rect">
            <a:avLst/>
          </a:prstGeom>
          <a:noFill/>
        </p:spPr>
        <p:txBody>
          <a:bodyPr wrap="none" rtlCol="0">
            <a:spAutoFit/>
          </a:bodyPr>
          <a:lstStyle/>
          <a:p>
            <a:r>
              <a:rPr lang="en-US" sz="2667" dirty="0">
                <a:solidFill>
                  <a:srgbClr val="C00000"/>
                </a:solidFill>
                <a:latin typeface="Helvetica Neue Light" charset="0"/>
                <a:ea typeface="Helvetica Neue Light" charset="0"/>
                <a:cs typeface="Helvetica Neue Light" charset="0"/>
              </a:rPr>
              <a:t>Network:</a:t>
            </a:r>
            <a:endParaRPr lang="en-US" sz="2667" dirty="0">
              <a:solidFill>
                <a:srgbClr val="C00000"/>
              </a:solidFill>
              <a:latin typeface="Helvetica Neue Light" charset="0"/>
              <a:ea typeface="Helvetica Neue Light" charset="0"/>
              <a:cs typeface="Helvetica Neue Light" charset="0"/>
            </a:endParaRPr>
          </a:p>
        </p:txBody>
      </p:sp>
      <p:sp>
        <p:nvSpPr>
          <p:cNvPr id="15" name="TextBox 14"/>
          <p:cNvSpPr txBox="1"/>
          <p:nvPr/>
        </p:nvSpPr>
        <p:spPr>
          <a:xfrm>
            <a:off x="521082" y="5159461"/>
            <a:ext cx="1002197" cy="502766"/>
          </a:xfrm>
          <a:prstGeom prst="rect">
            <a:avLst/>
          </a:prstGeom>
          <a:noFill/>
        </p:spPr>
        <p:txBody>
          <a:bodyPr wrap="none" rtlCol="0">
            <a:spAutoFit/>
          </a:bodyPr>
          <a:lstStyle/>
          <a:p>
            <a:r>
              <a:rPr lang="en-US" sz="2667" dirty="0">
                <a:solidFill>
                  <a:srgbClr val="C00000"/>
                </a:solidFill>
                <a:latin typeface="Helvetica Neue Light" charset="0"/>
                <a:ea typeface="Helvetica Neue Light" charset="0"/>
                <a:cs typeface="Helvetica Neue Light" charset="0"/>
              </a:rPr>
              <a:t>Motif:</a:t>
            </a:r>
            <a:endParaRPr lang="en-US" sz="2667" dirty="0">
              <a:solidFill>
                <a:srgbClr val="C00000"/>
              </a:solidFill>
              <a:latin typeface="Helvetica Neue Light" charset="0"/>
              <a:ea typeface="Helvetica Neue Light" charset="0"/>
              <a:cs typeface="Helvetica Neue Light" charset="0"/>
            </a:endParaRPr>
          </a:p>
        </p:txBody>
      </p:sp>
      <p:sp>
        <p:nvSpPr>
          <p:cNvPr id="8" name="Rectangle 7"/>
          <p:cNvSpPr/>
          <p:nvPr/>
        </p:nvSpPr>
        <p:spPr>
          <a:xfrm>
            <a:off x="4876800" y="6473031"/>
            <a:ext cx="3167662" cy="379656"/>
          </a:xfrm>
          <a:prstGeom prst="rect">
            <a:avLst/>
          </a:prstGeom>
        </p:spPr>
        <p:txBody>
          <a:bodyPr wrap="none">
            <a:spAutoFit/>
          </a:bodyPr>
          <a:lstStyle/>
          <a:p>
            <a:r>
              <a:rPr lang="en-US" sz="1867" dirty="0">
                <a:solidFill>
                  <a:schemeClr val="bg1">
                    <a:lumMod val="50000"/>
                  </a:schemeClr>
                </a:solidFill>
                <a:latin typeface="Helvetica Neue Light" charset="0"/>
                <a:ea typeface="Helvetica Neue Light" charset="0"/>
                <a:cs typeface="Helvetica Neue Light" charset="0"/>
              </a:rPr>
              <a:t>[</a:t>
            </a:r>
            <a:r>
              <a:rPr lang="en-US" sz="1867" dirty="0" err="1">
                <a:solidFill>
                  <a:schemeClr val="bg1">
                    <a:lumMod val="50000"/>
                  </a:schemeClr>
                </a:solidFill>
                <a:latin typeface="Helvetica Neue Light" charset="0"/>
                <a:ea typeface="Helvetica Neue Light" charset="0"/>
                <a:cs typeface="Helvetica Neue Light" charset="0"/>
              </a:rPr>
              <a:t>Serrour</a:t>
            </a:r>
            <a:r>
              <a:rPr lang="en-US" sz="1867" dirty="0">
                <a:solidFill>
                  <a:schemeClr val="bg1">
                    <a:lumMod val="50000"/>
                  </a:schemeClr>
                </a:solidFill>
                <a:latin typeface="Helvetica Neue Light" charset="0"/>
                <a:ea typeface="Helvetica Neue Light" charset="0"/>
                <a:cs typeface="Helvetica Neue Light" charset="0"/>
              </a:rPr>
              <a:t>, Arenas, Gomez '11]</a:t>
            </a:r>
          </a:p>
        </p:txBody>
      </p:sp>
    </p:spTree>
    <p:extLst>
      <p:ext uri="{BB962C8B-B14F-4D97-AF65-F5344CB8AC3E}">
        <p14:creationId xmlns:p14="http://schemas.microsoft.com/office/powerpoint/2010/main" val="2142268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Modules of Motifs</a:t>
            </a:r>
            <a:endParaRPr lang="en-US" dirty="0"/>
          </a:p>
        </p:txBody>
      </p:sp>
      <p:sp>
        <p:nvSpPr>
          <p:cNvPr id="3" name="Content Placeholder 2"/>
          <p:cNvSpPr>
            <a:spLocks noGrp="1"/>
          </p:cNvSpPr>
          <p:nvPr>
            <p:ph idx="1"/>
          </p:nvPr>
        </p:nvSpPr>
        <p:spPr>
          <a:xfrm>
            <a:off x="0" y="5588543"/>
            <a:ext cx="9144000" cy="1306271"/>
          </a:xfrm>
        </p:spPr>
        <p:txBody>
          <a:bodyPr>
            <a:normAutofit/>
          </a:bodyPr>
          <a:lstStyle/>
          <a:p>
            <a:pPr marL="0" indent="0" algn="ctr">
              <a:buNone/>
            </a:pPr>
            <a:r>
              <a:rPr lang="en-US" dirty="0">
                <a:solidFill>
                  <a:srgbClr val="C00000"/>
                </a:solidFill>
              </a:rPr>
              <a:t>Different motifs reveal </a:t>
            </a:r>
            <a:r>
              <a:rPr lang="en-US">
                <a:solidFill>
                  <a:srgbClr val="C00000"/>
                </a:solidFill>
              </a:rPr>
              <a:t>different </a:t>
            </a:r>
            <a:r>
              <a:rPr lang="en-US" smtClean="0">
                <a:solidFill>
                  <a:srgbClr val="C00000"/>
                </a:solidFill>
              </a:rPr>
              <a:t/>
            </a:r>
            <a:br>
              <a:rPr lang="en-US" smtClean="0">
                <a:solidFill>
                  <a:srgbClr val="C00000"/>
                </a:solidFill>
              </a:rPr>
            </a:br>
            <a:r>
              <a:rPr lang="en-US" smtClean="0">
                <a:solidFill>
                  <a:srgbClr val="C00000"/>
                </a:solidFill>
              </a:rPr>
              <a:t>modular structures!</a:t>
            </a:r>
            <a:endParaRPr lang="en-US" dirty="0">
              <a:solidFill>
                <a:srgbClr val="C00000"/>
              </a:solidFill>
            </a:endParaRPr>
          </a:p>
        </p:txBody>
      </p:sp>
      <p:pic>
        <p:nvPicPr>
          <p:cNvPr id="4" name="Picture 3" descr="m6.pdf"/>
          <p:cNvPicPr>
            <a:picLocks noChangeAspect="1"/>
          </p:cNvPicPr>
          <p:nvPr/>
        </p:nvPicPr>
        <p:blipFill>
          <a:blip r:embed="rId2">
            <a:duotone>
              <a:schemeClr val="accent6">
                <a:shade val="45000"/>
                <a:satMod val="135000"/>
              </a:schemeClr>
              <a:prstClr val="white"/>
            </a:duotone>
            <a:lum bright="40000" contrast="-20000"/>
            <a:extLst>
              <a:ext uri="{28A0092B-C50C-407E-A947-70E740481C1C}">
                <a14:useLocalDpi xmlns:a14="http://schemas.microsoft.com/office/drawing/2010/main"/>
              </a:ext>
            </a:extLst>
          </a:blip>
          <a:stretch>
            <a:fillRect/>
          </a:stretch>
        </p:blipFill>
        <p:spPr>
          <a:xfrm>
            <a:off x="582343" y="2228096"/>
            <a:ext cx="1654580" cy="1200905"/>
          </a:xfrm>
          <a:prstGeom prst="rect">
            <a:avLst/>
          </a:prstGeom>
        </p:spPr>
      </p:pic>
      <p:pic>
        <p:nvPicPr>
          <p:cNvPr id="6" name="Picture 5" descr="m3.pdf"/>
          <p:cNvPicPr>
            <a:picLocks noChangeAspect="1"/>
          </p:cNvPicPr>
          <p:nvPr/>
        </p:nvPicPr>
        <p:blipFill>
          <a:blip r:embed="rId3">
            <a:duotone>
              <a:schemeClr val="accent4">
                <a:shade val="45000"/>
                <a:satMod val="135000"/>
              </a:schemeClr>
              <a:prstClr val="white"/>
            </a:duotone>
            <a:lum bright="20000" contrast="20000"/>
            <a:extLst>
              <a:ext uri="{28A0092B-C50C-407E-A947-70E740481C1C}">
                <a14:useLocalDpi xmlns:a14="http://schemas.microsoft.com/office/drawing/2010/main"/>
              </a:ext>
            </a:extLst>
          </a:blip>
          <a:stretch>
            <a:fillRect/>
          </a:stretch>
        </p:blipFill>
        <p:spPr>
          <a:xfrm>
            <a:off x="688338" y="3913323"/>
            <a:ext cx="1585071" cy="1150456"/>
          </a:xfrm>
          <a:prstGeom prst="rect">
            <a:avLst/>
          </a:prstGeom>
        </p:spPr>
      </p:pic>
      <p:pic>
        <p:nvPicPr>
          <p:cNvPr id="7" name="Picture 6" descr="intro-graph-3.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57601" y="2006601"/>
            <a:ext cx="4179311" cy="3121257"/>
          </a:xfrm>
          <a:prstGeom prst="rect">
            <a:avLst/>
          </a:prstGeom>
        </p:spPr>
      </p:pic>
      <p:sp>
        <p:nvSpPr>
          <p:cNvPr id="11" name="Oval 10"/>
          <p:cNvSpPr/>
          <p:nvPr/>
        </p:nvSpPr>
        <p:spPr>
          <a:xfrm rot="19326743">
            <a:off x="4340138" y="2822934"/>
            <a:ext cx="3257873" cy="1746076"/>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4"/>
              </a:solidFill>
            </a:endParaRPr>
          </a:p>
        </p:txBody>
      </p:sp>
      <p:sp>
        <p:nvSpPr>
          <p:cNvPr id="12" name="Slide Number Placeholder 11"/>
          <p:cNvSpPr>
            <a:spLocks noGrp="1"/>
          </p:cNvSpPr>
          <p:nvPr>
            <p:ph type="sldNum" sz="quarter" idx="12"/>
          </p:nvPr>
        </p:nvSpPr>
        <p:spPr/>
        <p:txBody>
          <a:bodyPr/>
          <a:lstStyle/>
          <a:p>
            <a:fld id="{4D267013-DFFC-4352-B274-32112D0CCE19}" type="slidenum">
              <a:rPr lang="en-US" smtClean="0"/>
              <a:t>31</a:t>
            </a:fld>
            <a:endParaRPr lang="en-US"/>
          </a:p>
        </p:txBody>
      </p:sp>
      <p:sp>
        <p:nvSpPr>
          <p:cNvPr id="13" name="Right Arrow 12"/>
          <p:cNvSpPr/>
          <p:nvPr/>
        </p:nvSpPr>
        <p:spPr>
          <a:xfrm>
            <a:off x="2438400" y="3530600"/>
            <a:ext cx="11176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p:cNvSpPr/>
          <p:nvPr/>
        </p:nvSpPr>
        <p:spPr>
          <a:xfrm>
            <a:off x="6165204" y="2108200"/>
            <a:ext cx="1930400" cy="18288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4"/>
              </a:solidFill>
            </a:endParaRPr>
          </a:p>
        </p:txBody>
      </p:sp>
      <p:sp>
        <p:nvSpPr>
          <p:cNvPr id="9" name="Oval 8"/>
          <p:cNvSpPr/>
          <p:nvPr/>
        </p:nvSpPr>
        <p:spPr>
          <a:xfrm>
            <a:off x="4999012" y="3773556"/>
            <a:ext cx="2133600" cy="15240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4"/>
              </a:solidFill>
            </a:endParaRPr>
          </a:p>
        </p:txBody>
      </p:sp>
      <p:sp>
        <p:nvSpPr>
          <p:cNvPr id="10" name="Oval 9"/>
          <p:cNvSpPr/>
          <p:nvPr/>
        </p:nvSpPr>
        <p:spPr>
          <a:xfrm>
            <a:off x="3523604" y="1803400"/>
            <a:ext cx="2438400" cy="2235200"/>
          </a:xfrm>
          <a:prstGeom prst="ellipse">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accent4"/>
              </a:solidFill>
            </a:endParaRPr>
          </a:p>
        </p:txBody>
      </p:sp>
    </p:spTree>
    <p:extLst>
      <p:ext uri="{BB962C8B-B14F-4D97-AF65-F5344CB8AC3E}">
        <p14:creationId xmlns:p14="http://schemas.microsoft.com/office/powerpoint/2010/main" val="13281764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D267013-DFFC-4352-B274-32112D0CCE19}" type="slidenum">
              <a:rPr lang="en-US" smtClean="0"/>
              <a:t>32</a:t>
            </a:fld>
            <a:endParaRPr lang="en-US"/>
          </a:p>
        </p:txBody>
      </p:sp>
      <p:sp>
        <p:nvSpPr>
          <p:cNvPr id="5" name="Rectangle 4"/>
          <p:cNvSpPr/>
          <p:nvPr/>
        </p:nvSpPr>
        <p:spPr>
          <a:xfrm>
            <a:off x="914400" y="1727200"/>
            <a:ext cx="7315200" cy="3401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Helvetica Neue Light" charset="0"/>
                <a:ea typeface="Helvetica Neue Light" charset="0"/>
                <a:cs typeface="Helvetica Neue Light" charset="0"/>
              </a:rPr>
              <a:t>How do we find</a:t>
            </a:r>
            <a:br>
              <a:rPr lang="en-US" sz="4800" dirty="0">
                <a:latin typeface="Helvetica Neue Light" charset="0"/>
                <a:ea typeface="Helvetica Neue Light" charset="0"/>
                <a:cs typeface="Helvetica Neue Light" charset="0"/>
              </a:rPr>
            </a:br>
            <a:r>
              <a:rPr lang="en-US" sz="4800" dirty="0">
                <a:latin typeface="Helvetica Neue Light" charset="0"/>
                <a:ea typeface="Helvetica Neue Light" charset="0"/>
                <a:cs typeface="Helvetica Neue Light" charset="0"/>
              </a:rPr>
              <a:t>modules of network </a:t>
            </a:r>
            <a:br>
              <a:rPr lang="en-US" sz="4800" dirty="0">
                <a:latin typeface="Helvetica Neue Light" charset="0"/>
                <a:ea typeface="Helvetica Neue Light" charset="0"/>
                <a:cs typeface="Helvetica Neue Light" charset="0"/>
              </a:rPr>
            </a:br>
            <a:r>
              <a:rPr lang="en-US" sz="4800" dirty="0">
                <a:latin typeface="Helvetica Neue Light" charset="0"/>
                <a:ea typeface="Helvetica Neue Light" charset="0"/>
                <a:cs typeface="Helvetica Neue Light" charset="0"/>
              </a:rPr>
              <a:t>motifs?</a:t>
            </a:r>
            <a:endParaRPr lang="en-US" sz="48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7160640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Communities</a:t>
            </a:r>
            <a:endParaRPr lang="en-US" dirty="0"/>
          </a:p>
        </p:txBody>
      </p:sp>
      <p:sp>
        <p:nvSpPr>
          <p:cNvPr id="3" name="Content Placeholder 2"/>
          <p:cNvSpPr>
            <a:spLocks noGrp="1"/>
          </p:cNvSpPr>
          <p:nvPr>
            <p:ph idx="1"/>
          </p:nvPr>
        </p:nvSpPr>
        <p:spPr>
          <a:xfrm>
            <a:off x="457200" y="1600200"/>
            <a:ext cx="8077200" cy="5080000"/>
          </a:xfrm>
        </p:spPr>
        <p:txBody>
          <a:bodyPr>
            <a:normAutofit/>
          </a:bodyPr>
          <a:lstStyle/>
          <a:p>
            <a:r>
              <a:rPr lang="en-US" dirty="0" smtClean="0">
                <a:solidFill>
                  <a:srgbClr val="C00000"/>
                </a:solidFill>
              </a:rPr>
              <a:t>Old idea:</a:t>
            </a:r>
            <a:r>
              <a:rPr lang="en-US" dirty="0" smtClean="0"/>
              <a:t> Find densely connected sets of nodes</a:t>
            </a:r>
          </a:p>
        </p:txBody>
      </p:sp>
      <p:sp>
        <p:nvSpPr>
          <p:cNvPr id="6" name="Slide Number Placeholder 5"/>
          <p:cNvSpPr>
            <a:spLocks noGrp="1"/>
          </p:cNvSpPr>
          <p:nvPr>
            <p:ph type="sldNum" sz="quarter" idx="12"/>
          </p:nvPr>
        </p:nvSpPr>
        <p:spPr/>
        <p:txBody>
          <a:bodyPr/>
          <a:lstStyle/>
          <a:p>
            <a:fld id="{4D267013-DFFC-4352-B274-32112D0CCE19}" type="slidenum">
              <a:rPr lang="en-US" smtClean="0"/>
              <a:t>33</a:t>
            </a:fld>
            <a:endParaRPr lang="en-US" dirty="0"/>
          </a:p>
        </p:txBody>
      </p:sp>
      <p:pic>
        <p:nvPicPr>
          <p:cNvPr id="12" name="Picture 2"/>
          <p:cNvPicPr>
            <a:picLocks noChangeAspect="1" noChangeArrowheads="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593571" y="3124201"/>
            <a:ext cx="5956859" cy="3458217"/>
          </a:xfrm>
          <a:prstGeom prst="rect">
            <a:avLst/>
          </a:prstGeom>
          <a:noFill/>
          <a:ln w="9525">
            <a:noFill/>
            <a:miter lim="800000"/>
            <a:headEnd/>
            <a:tailEnd/>
          </a:ln>
        </p:spPr>
      </p:pic>
      <p:pic>
        <p:nvPicPr>
          <p:cNvPr id="23"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03021" y="3124201"/>
            <a:ext cx="5956859" cy="3458217"/>
          </a:xfrm>
          <a:prstGeom prst="rect">
            <a:avLst/>
          </a:prstGeom>
          <a:noFill/>
          <a:ln w="9525">
            <a:noFill/>
            <a:miter lim="800000"/>
            <a:headEnd/>
            <a:tailEnd/>
          </a:ln>
        </p:spPr>
      </p:pic>
    </p:spTree>
    <p:extLst>
      <p:ext uri="{BB962C8B-B14F-4D97-AF65-F5344CB8AC3E}">
        <p14:creationId xmlns:p14="http://schemas.microsoft.com/office/powerpoint/2010/main" val="11826385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Communities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600200"/>
                <a:ext cx="8229600" cy="5257800"/>
              </a:xfrm>
            </p:spPr>
            <p:txBody>
              <a:bodyPr>
                <a:normAutofit fontScale="77500" lnSpcReduction="20000"/>
              </a:bodyPr>
              <a:lstStyle/>
              <a:p>
                <a:r>
                  <a:rPr lang="en-US" dirty="0" smtClean="0"/>
                  <a:t>Define an objective function </a:t>
                </a:r>
                <a14:m>
                  <m:oMath xmlns:m="http://schemas.openxmlformats.org/officeDocument/2006/math">
                    <m:r>
                      <a:rPr lang="en-US" b="0" i="1" smtClean="0">
                        <a:latin typeface="Cambria Math" charset="0"/>
                      </a:rPr>
                      <m:t>𝜙</m:t>
                    </m:r>
                    <m:r>
                      <a:rPr lang="en-US" b="0" i="1" smtClean="0">
                        <a:latin typeface="Cambria Math" charset="0"/>
                      </a:rPr>
                      <m:t>(</m:t>
                    </m:r>
                    <m:r>
                      <a:rPr lang="en-US" b="0" i="1" smtClean="0">
                        <a:latin typeface="Cambria Math" charset="0"/>
                      </a:rPr>
                      <m:t>𝑆</m:t>
                    </m:r>
                    <m:r>
                      <a:rPr lang="en-US" b="0" i="1" smtClean="0">
                        <a:latin typeface="Cambria Math" charset="0"/>
                      </a:rPr>
                      <m:t>)</m:t>
                    </m:r>
                  </m:oMath>
                </a14:m>
                <a:endParaRPr lang="en-US" dirty="0" smtClean="0"/>
              </a:p>
              <a:p>
                <a:pPr lvl="4"/>
                <a:endParaRPr lang="en-US" dirty="0" smtClean="0"/>
              </a:p>
              <a:p>
                <a:pPr lvl="4"/>
                <a:endParaRPr lang="en-US" dirty="0"/>
              </a:p>
              <a:p>
                <a:pPr lvl="4"/>
                <a:endParaRPr lang="en-US" dirty="0" smtClean="0"/>
              </a:p>
              <a:p>
                <a:pPr lvl="4"/>
                <a:endParaRPr lang="en-US" dirty="0"/>
              </a:p>
              <a:p>
                <a:pPr lvl="4"/>
                <a:endParaRPr lang="en-US" dirty="0" smtClean="0"/>
              </a:p>
              <a:p>
                <a:pPr lvl="4"/>
                <a:endParaRPr lang="en-US" dirty="0"/>
              </a:p>
              <a:p>
                <a:pPr lvl="4"/>
                <a:endParaRPr lang="en-US" dirty="0" smtClean="0"/>
              </a:p>
              <a:p>
                <a:pPr lvl="4"/>
                <a:endParaRPr lang="en-US" dirty="0"/>
              </a:p>
              <a:p>
                <a:pPr lvl="4"/>
                <a:endParaRPr lang="en-US" dirty="0" smtClean="0"/>
              </a:p>
              <a:p>
                <a:pPr lvl="4"/>
                <a:endParaRPr lang="en-US" dirty="0"/>
              </a:p>
              <a:p>
                <a:pPr lvl="4"/>
                <a:endParaRPr lang="en-US" dirty="0" smtClean="0"/>
              </a:p>
              <a:p>
                <a:pPr lvl="4"/>
                <a:endParaRPr lang="en-US" dirty="0" smtClean="0"/>
              </a:p>
              <a:p>
                <a:pPr lvl="4"/>
                <a:endParaRPr lang="en-US" dirty="0"/>
              </a:p>
              <a:p>
                <a:pPr lvl="4"/>
                <a:endParaRPr lang="en-US" dirty="0"/>
              </a:p>
              <a:p>
                <a:pPr lvl="4"/>
                <a:endParaRPr lang="en-US" dirty="0" smtClean="0"/>
              </a:p>
              <a:p>
                <a:pPr lvl="4"/>
                <a:endParaRPr lang="en-US" dirty="0" smtClean="0"/>
              </a:p>
              <a:p>
                <a:r>
                  <a:rPr lang="en-US" dirty="0" smtClean="0"/>
                  <a:t>Good community </a:t>
                </a:r>
                <a:r>
                  <a:rPr lang="en-US" dirty="0" smtClean="0">
                    <a:solidFill>
                      <a:srgbClr val="C00000"/>
                    </a:solidFill>
                  </a:rPr>
                  <a:t>S</a:t>
                </a:r>
                <a:r>
                  <a:rPr lang="en-US" dirty="0" smtClean="0"/>
                  <a:t> </a:t>
                </a:r>
                <a:r>
                  <a:rPr lang="en-US" dirty="0" smtClean="0">
                    <a:solidFill>
                      <a:srgbClr val="C00000"/>
                    </a:solidFill>
                  </a:rPr>
                  <a:t>cuts few edges </a:t>
                </a:r>
                <a:r>
                  <a:rPr lang="en-US" dirty="0" smtClean="0"/>
                  <a:t>while keeping many inside the set </a:t>
                </a:r>
                <a:r>
                  <a:rPr lang="en-US" dirty="0" smtClean="0">
                    <a:solidFill>
                      <a:srgbClr val="C00000"/>
                    </a:solidFill>
                  </a:rPr>
                  <a:t>S</a:t>
                </a:r>
                <a:endParaRPr lang="en-US" dirty="0">
                  <a:solidFill>
                    <a:srgbClr val="C00000"/>
                  </a:solidFill>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600200"/>
                <a:ext cx="8229600" cy="5257800"/>
              </a:xfrm>
              <a:blipFill rotWithShape="0">
                <a:blip r:embed="rId3"/>
                <a:stretch>
                  <a:fillRect l="-1037" t="-20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D267013-DFFC-4352-B274-32112D0CCE19}" type="slidenum">
              <a:rPr lang="en-US" smtClean="0"/>
              <a:pPr/>
              <a:t>34</a:t>
            </a:fld>
            <a:endParaRPr lang="en-US"/>
          </a:p>
        </p:txBody>
      </p:sp>
      <p:sp>
        <p:nvSpPr>
          <p:cNvPr id="8" name="Freeform 7"/>
          <p:cNvSpPr/>
          <p:nvPr/>
        </p:nvSpPr>
        <p:spPr>
          <a:xfrm rot="7617926">
            <a:off x="3608927" y="1769086"/>
            <a:ext cx="1702916" cy="2746212"/>
          </a:xfrm>
          <a:custGeom>
            <a:avLst/>
            <a:gdLst>
              <a:gd name="connsiteX0" fmla="*/ 0 w 1161890"/>
              <a:gd name="connsiteY0" fmla="*/ 0 h 1408176"/>
              <a:gd name="connsiteX1" fmla="*/ 649224 w 1161890"/>
              <a:gd name="connsiteY1" fmla="*/ 347472 h 1408176"/>
              <a:gd name="connsiteX2" fmla="*/ 1088136 w 1161890"/>
              <a:gd name="connsiteY2" fmla="*/ 704088 h 1408176"/>
              <a:gd name="connsiteX3" fmla="*/ 1161288 w 1161890"/>
              <a:gd name="connsiteY3" fmla="*/ 1408176 h 1408176"/>
            </a:gdLst>
            <a:ahLst/>
            <a:cxnLst>
              <a:cxn ang="0">
                <a:pos x="connsiteX0" y="connsiteY0"/>
              </a:cxn>
              <a:cxn ang="0">
                <a:pos x="connsiteX1" y="connsiteY1"/>
              </a:cxn>
              <a:cxn ang="0">
                <a:pos x="connsiteX2" y="connsiteY2"/>
              </a:cxn>
              <a:cxn ang="0">
                <a:pos x="connsiteX3" y="connsiteY3"/>
              </a:cxn>
            </a:cxnLst>
            <a:rect l="l" t="t" r="r" b="b"/>
            <a:pathLst>
              <a:path w="1161890" h="1408176">
                <a:moveTo>
                  <a:pt x="0" y="0"/>
                </a:moveTo>
                <a:cubicBezTo>
                  <a:pt x="233934" y="115062"/>
                  <a:pt x="467868" y="230124"/>
                  <a:pt x="649224" y="347472"/>
                </a:cubicBezTo>
                <a:cubicBezTo>
                  <a:pt x="830580" y="464820"/>
                  <a:pt x="1002792" y="527304"/>
                  <a:pt x="1088136" y="704088"/>
                </a:cubicBezTo>
                <a:cubicBezTo>
                  <a:pt x="1173480" y="880872"/>
                  <a:pt x="1161288" y="1408176"/>
                  <a:pt x="1161288" y="1408176"/>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p:cNvSpPr txBox="1"/>
          <p:nvPr/>
        </p:nvSpPr>
        <p:spPr>
          <a:xfrm flipH="1">
            <a:off x="5791201" y="2413000"/>
            <a:ext cx="558489" cy="666786"/>
          </a:xfrm>
          <a:prstGeom prst="rect">
            <a:avLst/>
          </a:prstGeom>
          <a:noFill/>
        </p:spPr>
        <p:txBody>
          <a:bodyPr wrap="square" rtlCol="0">
            <a:spAutoFit/>
          </a:bodyPr>
          <a:lstStyle/>
          <a:p>
            <a:r>
              <a:rPr lang="en-US" sz="3733">
                <a:latin typeface="Helvetica Neue Light" charset="0"/>
                <a:ea typeface="Helvetica Neue Light" charset="0"/>
                <a:cs typeface="Helvetica Neue Light" charset="0"/>
              </a:rPr>
              <a:t>S</a:t>
            </a:r>
            <a:endParaRPr lang="en-US" sz="3733" dirty="0">
              <a:latin typeface="Helvetica Neue Light" charset="0"/>
              <a:ea typeface="Helvetica Neue Light" charset="0"/>
              <a:cs typeface="Helvetica Neue Light" charset="0"/>
            </a:endParaRPr>
          </a:p>
        </p:txBody>
      </p:sp>
      <p:sp>
        <p:nvSpPr>
          <p:cNvPr id="15" name="Line 44"/>
          <p:cNvSpPr>
            <a:spLocks noChangeShapeType="1"/>
          </p:cNvSpPr>
          <p:nvPr/>
        </p:nvSpPr>
        <p:spPr bwMode="auto">
          <a:xfrm flipH="1">
            <a:off x="3420434" y="2677006"/>
            <a:ext cx="586521" cy="188881"/>
          </a:xfrm>
          <a:prstGeom prst="line">
            <a:avLst/>
          </a:prstGeom>
          <a:noFill/>
          <a:ln w="9525">
            <a:solidFill>
              <a:schemeClr val="tx1"/>
            </a:solidFill>
            <a:round/>
            <a:headEnd/>
            <a:tailEnd/>
          </a:ln>
          <a:effectLst/>
        </p:spPr>
        <p:txBody>
          <a:bodyPr/>
          <a:lstStyle/>
          <a:p>
            <a:endParaRPr lang="en-US" sz="2400" dirty="0"/>
          </a:p>
        </p:txBody>
      </p:sp>
      <p:sp>
        <p:nvSpPr>
          <p:cNvPr id="16" name="Line 36"/>
          <p:cNvSpPr>
            <a:spLocks noChangeShapeType="1"/>
          </p:cNvSpPr>
          <p:nvPr/>
        </p:nvSpPr>
        <p:spPr bwMode="auto">
          <a:xfrm flipH="1">
            <a:off x="3390569" y="3947947"/>
            <a:ext cx="399000" cy="93835"/>
          </a:xfrm>
          <a:prstGeom prst="line">
            <a:avLst/>
          </a:prstGeom>
          <a:noFill/>
          <a:ln w="9525">
            <a:solidFill>
              <a:schemeClr val="tx1"/>
            </a:solidFill>
            <a:round/>
            <a:headEnd/>
            <a:tailEnd/>
          </a:ln>
          <a:effectLst/>
        </p:spPr>
        <p:txBody>
          <a:bodyPr/>
          <a:lstStyle/>
          <a:p>
            <a:endParaRPr lang="en-US" sz="2400" dirty="0"/>
          </a:p>
        </p:txBody>
      </p:sp>
      <p:sp>
        <p:nvSpPr>
          <p:cNvPr id="17" name="Line 42"/>
          <p:cNvSpPr>
            <a:spLocks noChangeShapeType="1"/>
          </p:cNvSpPr>
          <p:nvPr/>
        </p:nvSpPr>
        <p:spPr bwMode="auto">
          <a:xfrm flipH="1" flipV="1">
            <a:off x="5650593" y="3743567"/>
            <a:ext cx="425377" cy="771245"/>
          </a:xfrm>
          <a:prstGeom prst="line">
            <a:avLst/>
          </a:prstGeom>
          <a:noFill/>
          <a:ln w="9525">
            <a:solidFill>
              <a:schemeClr val="tx1"/>
            </a:solidFill>
            <a:round/>
            <a:headEnd/>
            <a:tailEnd/>
          </a:ln>
          <a:effectLst/>
        </p:spPr>
        <p:txBody>
          <a:bodyPr/>
          <a:lstStyle/>
          <a:p>
            <a:endParaRPr lang="en-US" sz="2400" dirty="0"/>
          </a:p>
        </p:txBody>
      </p:sp>
      <p:sp>
        <p:nvSpPr>
          <p:cNvPr id="18" name="Line 42"/>
          <p:cNvSpPr>
            <a:spLocks noChangeShapeType="1"/>
          </p:cNvSpPr>
          <p:nvPr/>
        </p:nvSpPr>
        <p:spPr bwMode="auto">
          <a:xfrm flipH="1" flipV="1">
            <a:off x="3476844" y="2865886"/>
            <a:ext cx="897616" cy="106436"/>
          </a:xfrm>
          <a:prstGeom prst="line">
            <a:avLst/>
          </a:prstGeom>
          <a:noFill/>
          <a:ln w="9525">
            <a:solidFill>
              <a:schemeClr val="tx1"/>
            </a:solidFill>
            <a:round/>
            <a:headEnd/>
            <a:tailEnd/>
          </a:ln>
          <a:effectLst/>
        </p:spPr>
        <p:txBody>
          <a:bodyPr/>
          <a:lstStyle/>
          <a:p>
            <a:endParaRPr lang="en-US" sz="2400" dirty="0"/>
          </a:p>
        </p:txBody>
      </p:sp>
      <p:sp>
        <p:nvSpPr>
          <p:cNvPr id="19" name="Line 33"/>
          <p:cNvSpPr>
            <a:spLocks noChangeShapeType="1"/>
          </p:cNvSpPr>
          <p:nvPr/>
        </p:nvSpPr>
        <p:spPr bwMode="auto">
          <a:xfrm>
            <a:off x="4385263" y="2909980"/>
            <a:ext cx="209365" cy="586147"/>
          </a:xfrm>
          <a:prstGeom prst="line">
            <a:avLst/>
          </a:prstGeom>
          <a:noFill/>
          <a:ln w="9525">
            <a:solidFill>
              <a:schemeClr val="tx1"/>
            </a:solidFill>
            <a:round/>
            <a:headEnd/>
            <a:tailEnd/>
          </a:ln>
          <a:effectLst/>
        </p:spPr>
        <p:txBody>
          <a:bodyPr/>
          <a:lstStyle/>
          <a:p>
            <a:endParaRPr lang="en-US" sz="2400" dirty="0"/>
          </a:p>
        </p:txBody>
      </p:sp>
      <p:sp>
        <p:nvSpPr>
          <p:cNvPr id="20" name="Line 34"/>
          <p:cNvSpPr>
            <a:spLocks noChangeShapeType="1"/>
          </p:cNvSpPr>
          <p:nvPr/>
        </p:nvSpPr>
        <p:spPr bwMode="auto">
          <a:xfrm flipH="1">
            <a:off x="4427634" y="3435070"/>
            <a:ext cx="170937" cy="668415"/>
          </a:xfrm>
          <a:prstGeom prst="line">
            <a:avLst/>
          </a:prstGeom>
          <a:noFill/>
          <a:ln w="9525">
            <a:solidFill>
              <a:schemeClr val="tx1"/>
            </a:solidFill>
            <a:round/>
            <a:headEnd/>
            <a:tailEnd/>
          </a:ln>
          <a:effectLst/>
        </p:spPr>
        <p:txBody>
          <a:bodyPr/>
          <a:lstStyle/>
          <a:p>
            <a:endParaRPr lang="en-US" sz="2400" dirty="0"/>
          </a:p>
        </p:txBody>
      </p:sp>
      <p:sp>
        <p:nvSpPr>
          <p:cNvPr id="21" name="Line 37"/>
          <p:cNvSpPr>
            <a:spLocks noChangeShapeType="1"/>
          </p:cNvSpPr>
          <p:nvPr/>
        </p:nvSpPr>
        <p:spPr bwMode="auto">
          <a:xfrm flipH="1">
            <a:off x="4427634" y="2591196"/>
            <a:ext cx="584893" cy="381125"/>
          </a:xfrm>
          <a:prstGeom prst="line">
            <a:avLst/>
          </a:prstGeom>
          <a:noFill/>
          <a:ln w="9525">
            <a:solidFill>
              <a:schemeClr val="tx1"/>
            </a:solidFill>
            <a:round/>
            <a:headEnd/>
            <a:tailEnd/>
          </a:ln>
          <a:effectLst/>
        </p:spPr>
        <p:txBody>
          <a:bodyPr/>
          <a:lstStyle/>
          <a:p>
            <a:endParaRPr lang="en-US" sz="2400" dirty="0"/>
          </a:p>
        </p:txBody>
      </p:sp>
      <p:sp>
        <p:nvSpPr>
          <p:cNvPr id="22" name="Line 38"/>
          <p:cNvSpPr>
            <a:spLocks noChangeShapeType="1"/>
          </p:cNvSpPr>
          <p:nvPr/>
        </p:nvSpPr>
        <p:spPr bwMode="auto">
          <a:xfrm>
            <a:off x="3770521" y="3280820"/>
            <a:ext cx="31903" cy="616997"/>
          </a:xfrm>
          <a:prstGeom prst="line">
            <a:avLst/>
          </a:prstGeom>
          <a:noFill/>
          <a:ln w="9525">
            <a:solidFill>
              <a:schemeClr val="tx1"/>
            </a:solidFill>
            <a:round/>
            <a:headEnd/>
            <a:tailEnd/>
          </a:ln>
          <a:effectLst/>
        </p:spPr>
        <p:txBody>
          <a:bodyPr/>
          <a:lstStyle/>
          <a:p>
            <a:endParaRPr lang="en-US" sz="2400" dirty="0"/>
          </a:p>
        </p:txBody>
      </p:sp>
      <p:sp>
        <p:nvSpPr>
          <p:cNvPr id="23" name="Line 39"/>
          <p:cNvSpPr>
            <a:spLocks noChangeShapeType="1"/>
          </p:cNvSpPr>
          <p:nvPr/>
        </p:nvSpPr>
        <p:spPr bwMode="auto">
          <a:xfrm flipH="1" flipV="1">
            <a:off x="3420434" y="2865886"/>
            <a:ext cx="369133" cy="447069"/>
          </a:xfrm>
          <a:prstGeom prst="line">
            <a:avLst/>
          </a:prstGeom>
          <a:noFill/>
          <a:ln w="9525">
            <a:solidFill>
              <a:schemeClr val="tx1"/>
            </a:solidFill>
            <a:round/>
            <a:headEnd/>
            <a:tailEnd/>
          </a:ln>
          <a:effectLst/>
        </p:spPr>
        <p:txBody>
          <a:bodyPr/>
          <a:lstStyle/>
          <a:p>
            <a:endParaRPr lang="en-US" sz="2400" dirty="0"/>
          </a:p>
        </p:txBody>
      </p:sp>
      <p:sp>
        <p:nvSpPr>
          <p:cNvPr id="24" name="Line 40"/>
          <p:cNvSpPr>
            <a:spLocks noChangeShapeType="1"/>
          </p:cNvSpPr>
          <p:nvPr/>
        </p:nvSpPr>
        <p:spPr bwMode="auto">
          <a:xfrm flipH="1" flipV="1">
            <a:off x="3789568" y="3280820"/>
            <a:ext cx="797581" cy="176101"/>
          </a:xfrm>
          <a:prstGeom prst="line">
            <a:avLst/>
          </a:prstGeom>
          <a:noFill/>
          <a:ln w="9525">
            <a:solidFill>
              <a:schemeClr val="tx1"/>
            </a:solidFill>
            <a:round/>
            <a:headEnd/>
            <a:tailEnd/>
          </a:ln>
          <a:effectLst/>
        </p:spPr>
        <p:txBody>
          <a:bodyPr/>
          <a:lstStyle/>
          <a:p>
            <a:endParaRPr lang="en-US" sz="2400" dirty="0"/>
          </a:p>
        </p:txBody>
      </p:sp>
      <p:sp>
        <p:nvSpPr>
          <p:cNvPr id="25" name="Line 41"/>
          <p:cNvSpPr>
            <a:spLocks noChangeShapeType="1"/>
          </p:cNvSpPr>
          <p:nvPr/>
        </p:nvSpPr>
        <p:spPr bwMode="auto">
          <a:xfrm flipH="1">
            <a:off x="4640323" y="3023739"/>
            <a:ext cx="691237" cy="462748"/>
          </a:xfrm>
          <a:prstGeom prst="line">
            <a:avLst/>
          </a:prstGeom>
          <a:noFill/>
          <a:ln w="9525">
            <a:solidFill>
              <a:schemeClr val="tx1"/>
            </a:solidFill>
            <a:round/>
            <a:headEnd/>
            <a:tailEnd/>
          </a:ln>
          <a:effectLst/>
        </p:spPr>
        <p:txBody>
          <a:bodyPr/>
          <a:lstStyle/>
          <a:p>
            <a:endParaRPr lang="en-US" sz="2400" dirty="0"/>
          </a:p>
        </p:txBody>
      </p:sp>
      <p:sp>
        <p:nvSpPr>
          <p:cNvPr id="26" name="Line 42"/>
          <p:cNvSpPr>
            <a:spLocks noChangeShapeType="1"/>
          </p:cNvSpPr>
          <p:nvPr/>
        </p:nvSpPr>
        <p:spPr bwMode="auto">
          <a:xfrm flipH="1" flipV="1">
            <a:off x="3789569" y="3897816"/>
            <a:ext cx="521545" cy="221091"/>
          </a:xfrm>
          <a:prstGeom prst="line">
            <a:avLst/>
          </a:prstGeom>
          <a:noFill/>
          <a:ln w="9525">
            <a:solidFill>
              <a:schemeClr val="tx1"/>
            </a:solidFill>
            <a:round/>
            <a:headEnd/>
            <a:tailEnd/>
          </a:ln>
          <a:effectLst/>
        </p:spPr>
        <p:txBody>
          <a:bodyPr/>
          <a:lstStyle/>
          <a:p>
            <a:endParaRPr lang="en-US" sz="2400" dirty="0"/>
          </a:p>
        </p:txBody>
      </p:sp>
      <p:sp>
        <p:nvSpPr>
          <p:cNvPr id="27" name="Line 43"/>
          <p:cNvSpPr>
            <a:spLocks noChangeShapeType="1"/>
          </p:cNvSpPr>
          <p:nvPr/>
        </p:nvSpPr>
        <p:spPr bwMode="auto">
          <a:xfrm flipH="1" flipV="1">
            <a:off x="4002258" y="2722953"/>
            <a:ext cx="425377" cy="249369"/>
          </a:xfrm>
          <a:prstGeom prst="line">
            <a:avLst/>
          </a:prstGeom>
          <a:noFill/>
          <a:ln w="9525">
            <a:solidFill>
              <a:schemeClr val="tx1"/>
            </a:solidFill>
            <a:round/>
            <a:headEnd/>
            <a:tailEnd/>
          </a:ln>
          <a:effectLst/>
        </p:spPr>
        <p:txBody>
          <a:bodyPr/>
          <a:lstStyle/>
          <a:p>
            <a:endParaRPr lang="en-US" sz="2400" dirty="0"/>
          </a:p>
        </p:txBody>
      </p:sp>
      <p:sp>
        <p:nvSpPr>
          <p:cNvPr id="28" name="Line 44"/>
          <p:cNvSpPr>
            <a:spLocks noChangeShapeType="1"/>
          </p:cNvSpPr>
          <p:nvPr/>
        </p:nvSpPr>
        <p:spPr bwMode="auto">
          <a:xfrm flipH="1">
            <a:off x="4031130" y="2529499"/>
            <a:ext cx="981399" cy="134325"/>
          </a:xfrm>
          <a:prstGeom prst="line">
            <a:avLst/>
          </a:prstGeom>
          <a:noFill/>
          <a:ln w="9525">
            <a:solidFill>
              <a:schemeClr val="tx1"/>
            </a:solidFill>
            <a:round/>
            <a:headEnd/>
            <a:tailEnd/>
          </a:ln>
          <a:effectLst/>
        </p:spPr>
        <p:txBody>
          <a:bodyPr/>
          <a:lstStyle/>
          <a:p>
            <a:endParaRPr lang="en-US" sz="2400" dirty="0"/>
          </a:p>
        </p:txBody>
      </p:sp>
      <p:sp>
        <p:nvSpPr>
          <p:cNvPr id="29" name="Line 45"/>
          <p:cNvSpPr>
            <a:spLocks noChangeShapeType="1"/>
          </p:cNvSpPr>
          <p:nvPr/>
        </p:nvSpPr>
        <p:spPr bwMode="auto">
          <a:xfrm flipH="1">
            <a:off x="3408225" y="4502573"/>
            <a:ext cx="576319" cy="202484"/>
          </a:xfrm>
          <a:prstGeom prst="line">
            <a:avLst/>
          </a:prstGeom>
          <a:noFill/>
          <a:ln w="9525">
            <a:solidFill>
              <a:schemeClr val="tx1"/>
            </a:solidFill>
            <a:round/>
            <a:headEnd/>
            <a:tailEnd/>
          </a:ln>
          <a:effectLst/>
        </p:spPr>
        <p:txBody>
          <a:bodyPr/>
          <a:lstStyle/>
          <a:p>
            <a:endParaRPr lang="en-US" sz="2400" dirty="0"/>
          </a:p>
        </p:txBody>
      </p:sp>
      <p:sp>
        <p:nvSpPr>
          <p:cNvPr id="30" name="Line 46"/>
          <p:cNvSpPr>
            <a:spLocks noChangeShapeType="1"/>
          </p:cNvSpPr>
          <p:nvPr/>
        </p:nvSpPr>
        <p:spPr bwMode="auto">
          <a:xfrm flipH="1">
            <a:off x="3355494" y="4750494"/>
            <a:ext cx="15876" cy="393655"/>
          </a:xfrm>
          <a:prstGeom prst="line">
            <a:avLst/>
          </a:prstGeom>
          <a:noFill/>
          <a:ln w="9525">
            <a:solidFill>
              <a:schemeClr val="tx1"/>
            </a:solidFill>
            <a:round/>
            <a:headEnd/>
            <a:tailEnd/>
          </a:ln>
          <a:effectLst/>
        </p:spPr>
        <p:txBody>
          <a:bodyPr/>
          <a:lstStyle/>
          <a:p>
            <a:endParaRPr lang="en-US" sz="2400" dirty="0"/>
          </a:p>
        </p:txBody>
      </p:sp>
      <p:sp>
        <p:nvSpPr>
          <p:cNvPr id="31" name="Line 47"/>
          <p:cNvSpPr>
            <a:spLocks noChangeShapeType="1"/>
          </p:cNvSpPr>
          <p:nvPr/>
        </p:nvSpPr>
        <p:spPr bwMode="auto">
          <a:xfrm flipH="1">
            <a:off x="4214946" y="4154899"/>
            <a:ext cx="155777" cy="721115"/>
          </a:xfrm>
          <a:prstGeom prst="line">
            <a:avLst/>
          </a:prstGeom>
          <a:noFill/>
          <a:ln w="9525">
            <a:solidFill>
              <a:schemeClr val="tx1"/>
            </a:solidFill>
            <a:round/>
            <a:headEnd/>
            <a:tailEnd/>
          </a:ln>
          <a:effectLst/>
        </p:spPr>
        <p:txBody>
          <a:bodyPr/>
          <a:lstStyle/>
          <a:p>
            <a:endParaRPr lang="en-US" sz="2400" dirty="0"/>
          </a:p>
        </p:txBody>
      </p:sp>
      <p:sp>
        <p:nvSpPr>
          <p:cNvPr id="32" name="Line 48"/>
          <p:cNvSpPr>
            <a:spLocks noChangeShapeType="1"/>
          </p:cNvSpPr>
          <p:nvPr/>
        </p:nvSpPr>
        <p:spPr bwMode="auto">
          <a:xfrm flipH="1" flipV="1">
            <a:off x="3949084" y="4514813"/>
            <a:ext cx="265861" cy="359916"/>
          </a:xfrm>
          <a:prstGeom prst="line">
            <a:avLst/>
          </a:prstGeom>
          <a:noFill/>
          <a:ln w="9525">
            <a:solidFill>
              <a:schemeClr val="tx1"/>
            </a:solidFill>
            <a:round/>
            <a:headEnd/>
            <a:tailEnd/>
          </a:ln>
          <a:effectLst/>
        </p:spPr>
        <p:txBody>
          <a:bodyPr/>
          <a:lstStyle/>
          <a:p>
            <a:endParaRPr lang="en-US" sz="2400" dirty="0"/>
          </a:p>
        </p:txBody>
      </p:sp>
      <p:sp>
        <p:nvSpPr>
          <p:cNvPr id="33" name="Line 49"/>
          <p:cNvSpPr>
            <a:spLocks noChangeShapeType="1"/>
          </p:cNvSpPr>
          <p:nvPr/>
        </p:nvSpPr>
        <p:spPr bwMode="auto">
          <a:xfrm>
            <a:off x="4379420" y="4120680"/>
            <a:ext cx="633107" cy="599801"/>
          </a:xfrm>
          <a:prstGeom prst="line">
            <a:avLst/>
          </a:prstGeom>
          <a:noFill/>
          <a:ln w="9525">
            <a:solidFill>
              <a:schemeClr val="tx1"/>
            </a:solidFill>
            <a:round/>
            <a:headEnd/>
            <a:tailEnd/>
          </a:ln>
          <a:effectLst/>
        </p:spPr>
        <p:txBody>
          <a:bodyPr/>
          <a:lstStyle/>
          <a:p>
            <a:endParaRPr lang="en-US" sz="2400" dirty="0"/>
          </a:p>
        </p:txBody>
      </p:sp>
      <p:sp>
        <p:nvSpPr>
          <p:cNvPr id="34" name="Line 50"/>
          <p:cNvSpPr>
            <a:spLocks noChangeShapeType="1"/>
          </p:cNvSpPr>
          <p:nvPr/>
        </p:nvSpPr>
        <p:spPr bwMode="auto">
          <a:xfrm flipH="1">
            <a:off x="3984543" y="4192176"/>
            <a:ext cx="339655" cy="310395"/>
          </a:xfrm>
          <a:prstGeom prst="line">
            <a:avLst/>
          </a:prstGeom>
          <a:noFill/>
          <a:ln w="9525">
            <a:solidFill>
              <a:schemeClr val="tx1"/>
            </a:solidFill>
            <a:round/>
            <a:headEnd/>
            <a:tailEnd/>
          </a:ln>
          <a:effectLst/>
        </p:spPr>
        <p:txBody>
          <a:bodyPr/>
          <a:lstStyle/>
          <a:p>
            <a:endParaRPr lang="en-US" sz="2400" dirty="0"/>
          </a:p>
        </p:txBody>
      </p:sp>
      <p:sp>
        <p:nvSpPr>
          <p:cNvPr id="35" name="Line 51"/>
          <p:cNvSpPr>
            <a:spLocks noChangeShapeType="1"/>
          </p:cNvSpPr>
          <p:nvPr/>
        </p:nvSpPr>
        <p:spPr bwMode="auto">
          <a:xfrm flipH="1">
            <a:off x="5278389" y="3692152"/>
            <a:ext cx="372204" cy="411331"/>
          </a:xfrm>
          <a:prstGeom prst="line">
            <a:avLst/>
          </a:prstGeom>
          <a:noFill/>
          <a:ln w="9525">
            <a:solidFill>
              <a:schemeClr val="tx1"/>
            </a:solidFill>
            <a:round/>
            <a:headEnd/>
            <a:tailEnd/>
          </a:ln>
          <a:effectLst/>
        </p:spPr>
        <p:txBody>
          <a:bodyPr/>
          <a:lstStyle/>
          <a:p>
            <a:endParaRPr lang="en-US" sz="2400" dirty="0"/>
          </a:p>
        </p:txBody>
      </p:sp>
      <p:sp>
        <p:nvSpPr>
          <p:cNvPr id="36" name="Line 52"/>
          <p:cNvSpPr>
            <a:spLocks noChangeShapeType="1"/>
          </p:cNvSpPr>
          <p:nvPr/>
        </p:nvSpPr>
        <p:spPr bwMode="auto">
          <a:xfrm flipH="1" flipV="1">
            <a:off x="5279429" y="4167753"/>
            <a:ext cx="693521" cy="317496"/>
          </a:xfrm>
          <a:prstGeom prst="line">
            <a:avLst/>
          </a:prstGeom>
          <a:noFill/>
          <a:ln w="9525">
            <a:solidFill>
              <a:schemeClr val="tx1"/>
            </a:solidFill>
            <a:round/>
            <a:headEnd/>
            <a:tailEnd/>
          </a:ln>
          <a:effectLst/>
        </p:spPr>
        <p:txBody>
          <a:bodyPr/>
          <a:lstStyle/>
          <a:p>
            <a:endParaRPr lang="en-US" sz="2400" dirty="0"/>
          </a:p>
        </p:txBody>
      </p:sp>
      <p:sp>
        <p:nvSpPr>
          <p:cNvPr id="37" name="Line 53"/>
          <p:cNvSpPr>
            <a:spLocks noChangeShapeType="1"/>
          </p:cNvSpPr>
          <p:nvPr/>
        </p:nvSpPr>
        <p:spPr bwMode="auto">
          <a:xfrm flipH="1">
            <a:off x="5650593" y="4514814"/>
            <a:ext cx="425377" cy="565580"/>
          </a:xfrm>
          <a:prstGeom prst="line">
            <a:avLst/>
          </a:prstGeom>
          <a:noFill/>
          <a:ln w="9525">
            <a:solidFill>
              <a:schemeClr val="tx1"/>
            </a:solidFill>
            <a:round/>
            <a:headEnd/>
            <a:tailEnd/>
          </a:ln>
          <a:effectLst/>
        </p:spPr>
        <p:txBody>
          <a:bodyPr/>
          <a:lstStyle/>
          <a:p>
            <a:endParaRPr lang="en-US" sz="2400" dirty="0"/>
          </a:p>
        </p:txBody>
      </p:sp>
      <p:sp>
        <p:nvSpPr>
          <p:cNvPr id="38" name="Line 54"/>
          <p:cNvSpPr>
            <a:spLocks noChangeShapeType="1"/>
          </p:cNvSpPr>
          <p:nvPr/>
        </p:nvSpPr>
        <p:spPr bwMode="auto">
          <a:xfrm flipH="1">
            <a:off x="5109318" y="4534095"/>
            <a:ext cx="863631" cy="134327"/>
          </a:xfrm>
          <a:prstGeom prst="line">
            <a:avLst/>
          </a:prstGeom>
          <a:noFill/>
          <a:ln w="9525">
            <a:solidFill>
              <a:schemeClr val="tx1"/>
            </a:solidFill>
            <a:round/>
            <a:headEnd/>
            <a:tailEnd/>
          </a:ln>
          <a:effectLst/>
        </p:spPr>
        <p:txBody>
          <a:bodyPr/>
          <a:lstStyle/>
          <a:p>
            <a:endParaRPr lang="en-US" sz="2400" dirty="0"/>
          </a:p>
        </p:txBody>
      </p:sp>
      <p:sp>
        <p:nvSpPr>
          <p:cNvPr id="39" name="Line 55"/>
          <p:cNvSpPr>
            <a:spLocks noChangeShapeType="1"/>
          </p:cNvSpPr>
          <p:nvPr/>
        </p:nvSpPr>
        <p:spPr bwMode="auto">
          <a:xfrm flipH="1">
            <a:off x="5043892" y="4179965"/>
            <a:ext cx="157024" cy="439611"/>
          </a:xfrm>
          <a:prstGeom prst="line">
            <a:avLst/>
          </a:prstGeom>
          <a:noFill/>
          <a:ln w="9525">
            <a:solidFill>
              <a:schemeClr val="tx1"/>
            </a:solidFill>
            <a:round/>
            <a:headEnd/>
            <a:tailEnd/>
          </a:ln>
          <a:effectLst/>
        </p:spPr>
        <p:txBody>
          <a:bodyPr/>
          <a:lstStyle/>
          <a:p>
            <a:endParaRPr lang="en-US" sz="2400" dirty="0"/>
          </a:p>
        </p:txBody>
      </p:sp>
      <p:sp>
        <p:nvSpPr>
          <p:cNvPr id="40" name="Line 56"/>
          <p:cNvSpPr>
            <a:spLocks noChangeShapeType="1"/>
          </p:cNvSpPr>
          <p:nvPr/>
        </p:nvSpPr>
        <p:spPr bwMode="auto">
          <a:xfrm flipH="1" flipV="1">
            <a:off x="5065699" y="4720479"/>
            <a:ext cx="584893" cy="359916"/>
          </a:xfrm>
          <a:prstGeom prst="line">
            <a:avLst/>
          </a:prstGeom>
          <a:noFill/>
          <a:ln w="9525">
            <a:solidFill>
              <a:schemeClr val="tx1"/>
            </a:solidFill>
            <a:round/>
            <a:headEnd/>
            <a:tailEnd/>
          </a:ln>
          <a:effectLst/>
        </p:spPr>
        <p:txBody>
          <a:bodyPr/>
          <a:lstStyle/>
          <a:p>
            <a:endParaRPr lang="en-US" sz="2400" dirty="0"/>
          </a:p>
        </p:txBody>
      </p:sp>
      <p:sp>
        <p:nvSpPr>
          <p:cNvPr id="41" name="Line 57"/>
          <p:cNvSpPr>
            <a:spLocks noChangeShapeType="1"/>
          </p:cNvSpPr>
          <p:nvPr/>
        </p:nvSpPr>
        <p:spPr bwMode="auto">
          <a:xfrm flipH="1">
            <a:off x="4481222" y="4118909"/>
            <a:ext cx="654265" cy="36636"/>
          </a:xfrm>
          <a:prstGeom prst="line">
            <a:avLst/>
          </a:prstGeom>
          <a:noFill/>
          <a:ln w="9525">
            <a:solidFill>
              <a:schemeClr val="tx1"/>
            </a:solidFill>
            <a:round/>
            <a:headEnd/>
            <a:tailEnd/>
          </a:ln>
          <a:effectLst/>
        </p:spPr>
        <p:txBody>
          <a:bodyPr/>
          <a:lstStyle/>
          <a:p>
            <a:endParaRPr lang="en-US" sz="2400" dirty="0"/>
          </a:p>
        </p:txBody>
      </p:sp>
      <p:sp>
        <p:nvSpPr>
          <p:cNvPr id="42" name="Line 58"/>
          <p:cNvSpPr>
            <a:spLocks noChangeShapeType="1"/>
          </p:cNvSpPr>
          <p:nvPr/>
        </p:nvSpPr>
        <p:spPr bwMode="auto">
          <a:xfrm flipH="1">
            <a:off x="3842740" y="2983249"/>
            <a:ext cx="481457" cy="297572"/>
          </a:xfrm>
          <a:prstGeom prst="line">
            <a:avLst/>
          </a:prstGeom>
          <a:noFill/>
          <a:ln w="9525">
            <a:solidFill>
              <a:schemeClr val="tx1"/>
            </a:solidFill>
            <a:round/>
            <a:headEnd/>
            <a:tailEnd/>
          </a:ln>
          <a:effectLst/>
        </p:spPr>
        <p:txBody>
          <a:bodyPr/>
          <a:lstStyle/>
          <a:p>
            <a:endParaRPr lang="en-US" sz="2400" dirty="0"/>
          </a:p>
        </p:txBody>
      </p:sp>
      <p:sp>
        <p:nvSpPr>
          <p:cNvPr id="43" name="Line 59"/>
          <p:cNvSpPr>
            <a:spLocks noChangeShapeType="1"/>
          </p:cNvSpPr>
          <p:nvPr/>
        </p:nvSpPr>
        <p:spPr bwMode="auto">
          <a:xfrm>
            <a:off x="5083148" y="2657611"/>
            <a:ext cx="279153" cy="374483"/>
          </a:xfrm>
          <a:prstGeom prst="line">
            <a:avLst/>
          </a:prstGeom>
          <a:noFill/>
          <a:ln w="9525">
            <a:solidFill>
              <a:schemeClr val="tx1"/>
            </a:solidFill>
            <a:round/>
            <a:headEnd/>
            <a:tailEnd/>
          </a:ln>
          <a:effectLst/>
        </p:spPr>
        <p:txBody>
          <a:bodyPr/>
          <a:lstStyle/>
          <a:p>
            <a:endParaRPr lang="en-US" sz="2400" dirty="0"/>
          </a:p>
        </p:txBody>
      </p:sp>
      <p:sp>
        <p:nvSpPr>
          <p:cNvPr id="44" name="Line 46"/>
          <p:cNvSpPr>
            <a:spLocks noChangeShapeType="1"/>
          </p:cNvSpPr>
          <p:nvPr/>
        </p:nvSpPr>
        <p:spPr bwMode="auto">
          <a:xfrm flipH="1">
            <a:off x="3957784" y="4904745"/>
            <a:ext cx="257161" cy="281073"/>
          </a:xfrm>
          <a:prstGeom prst="line">
            <a:avLst/>
          </a:prstGeom>
          <a:noFill/>
          <a:ln w="9525">
            <a:solidFill>
              <a:schemeClr val="tx1"/>
            </a:solidFill>
            <a:round/>
            <a:headEnd/>
            <a:tailEnd/>
          </a:ln>
          <a:effectLst/>
        </p:spPr>
        <p:txBody>
          <a:bodyPr/>
          <a:lstStyle/>
          <a:p>
            <a:endParaRPr lang="en-US" sz="2400" dirty="0"/>
          </a:p>
        </p:txBody>
      </p:sp>
      <p:sp>
        <p:nvSpPr>
          <p:cNvPr id="45" name="Line 51"/>
          <p:cNvSpPr>
            <a:spLocks noChangeShapeType="1"/>
          </p:cNvSpPr>
          <p:nvPr/>
        </p:nvSpPr>
        <p:spPr bwMode="auto">
          <a:xfrm>
            <a:off x="5225216" y="4103481"/>
            <a:ext cx="425377" cy="976912"/>
          </a:xfrm>
          <a:prstGeom prst="line">
            <a:avLst/>
          </a:prstGeom>
          <a:noFill/>
          <a:ln w="9525">
            <a:solidFill>
              <a:schemeClr val="tx1"/>
            </a:solidFill>
            <a:round/>
            <a:headEnd/>
            <a:tailEnd/>
          </a:ln>
          <a:effectLst/>
        </p:spPr>
        <p:txBody>
          <a:bodyPr/>
          <a:lstStyle/>
          <a:p>
            <a:endParaRPr lang="en-US" sz="2400" dirty="0"/>
          </a:p>
        </p:txBody>
      </p:sp>
      <p:sp>
        <p:nvSpPr>
          <p:cNvPr id="46" name="Line 48"/>
          <p:cNvSpPr>
            <a:spLocks noChangeShapeType="1"/>
          </p:cNvSpPr>
          <p:nvPr/>
        </p:nvSpPr>
        <p:spPr bwMode="auto">
          <a:xfrm flipH="1" flipV="1">
            <a:off x="3364192" y="5098525"/>
            <a:ext cx="584893" cy="51417"/>
          </a:xfrm>
          <a:prstGeom prst="line">
            <a:avLst/>
          </a:prstGeom>
          <a:noFill/>
          <a:ln w="9525">
            <a:solidFill>
              <a:schemeClr val="tx1"/>
            </a:solidFill>
            <a:round/>
            <a:headEnd/>
            <a:tailEnd/>
          </a:ln>
          <a:effectLst/>
        </p:spPr>
        <p:txBody>
          <a:bodyPr/>
          <a:lstStyle/>
          <a:p>
            <a:endParaRPr lang="en-US" sz="2400" dirty="0"/>
          </a:p>
        </p:txBody>
      </p:sp>
      <p:sp>
        <p:nvSpPr>
          <p:cNvPr id="47" name="Line 48"/>
          <p:cNvSpPr>
            <a:spLocks noChangeShapeType="1"/>
          </p:cNvSpPr>
          <p:nvPr/>
        </p:nvSpPr>
        <p:spPr bwMode="auto">
          <a:xfrm flipH="1" flipV="1">
            <a:off x="4374461" y="2972322"/>
            <a:ext cx="957099" cy="51417"/>
          </a:xfrm>
          <a:prstGeom prst="line">
            <a:avLst/>
          </a:prstGeom>
          <a:noFill/>
          <a:ln w="9525">
            <a:solidFill>
              <a:schemeClr val="tx1"/>
            </a:solidFill>
            <a:round/>
            <a:headEnd/>
            <a:tailEnd/>
          </a:ln>
          <a:effectLst/>
        </p:spPr>
        <p:txBody>
          <a:bodyPr/>
          <a:lstStyle/>
          <a:p>
            <a:endParaRPr lang="en-US" sz="2400" dirty="0"/>
          </a:p>
        </p:txBody>
      </p:sp>
      <p:sp>
        <p:nvSpPr>
          <p:cNvPr id="48" name="Oval 47"/>
          <p:cNvSpPr>
            <a:spLocks noChangeArrowheads="1"/>
          </p:cNvSpPr>
          <p:nvPr/>
        </p:nvSpPr>
        <p:spPr bwMode="auto">
          <a:xfrm>
            <a:off x="3683224" y="3177987"/>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49" name="Oval 48"/>
          <p:cNvSpPr>
            <a:spLocks noChangeArrowheads="1"/>
          </p:cNvSpPr>
          <p:nvPr/>
        </p:nvSpPr>
        <p:spPr bwMode="auto">
          <a:xfrm>
            <a:off x="3899236" y="2560990"/>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0" name="Oval 49"/>
          <p:cNvSpPr>
            <a:spLocks noChangeArrowheads="1"/>
          </p:cNvSpPr>
          <p:nvPr/>
        </p:nvSpPr>
        <p:spPr bwMode="auto">
          <a:xfrm>
            <a:off x="3323891" y="2756774"/>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1" name="Oval 50"/>
          <p:cNvSpPr>
            <a:spLocks noChangeArrowheads="1"/>
          </p:cNvSpPr>
          <p:nvPr/>
        </p:nvSpPr>
        <p:spPr bwMode="auto">
          <a:xfrm>
            <a:off x="4298027" y="2848922"/>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2" name="Oval 51"/>
          <p:cNvSpPr>
            <a:spLocks noChangeArrowheads="1"/>
          </p:cNvSpPr>
          <p:nvPr/>
        </p:nvSpPr>
        <p:spPr bwMode="auto">
          <a:xfrm>
            <a:off x="3669932" y="3825834"/>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3" name="Oval 52"/>
          <p:cNvSpPr>
            <a:spLocks noChangeArrowheads="1"/>
          </p:cNvSpPr>
          <p:nvPr/>
        </p:nvSpPr>
        <p:spPr bwMode="auto">
          <a:xfrm>
            <a:off x="4507392" y="3332237"/>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4" name="Oval 53"/>
          <p:cNvSpPr>
            <a:spLocks noChangeArrowheads="1"/>
          </p:cNvSpPr>
          <p:nvPr/>
        </p:nvSpPr>
        <p:spPr bwMode="auto">
          <a:xfrm>
            <a:off x="3251200" y="4607365"/>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5" name="Oval 54"/>
          <p:cNvSpPr>
            <a:spLocks noChangeArrowheads="1"/>
          </p:cNvSpPr>
          <p:nvPr/>
        </p:nvSpPr>
        <p:spPr bwMode="auto">
          <a:xfrm>
            <a:off x="4298027" y="4021217"/>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6" name="Oval 55"/>
          <p:cNvSpPr>
            <a:spLocks noChangeArrowheads="1"/>
          </p:cNvSpPr>
          <p:nvPr/>
        </p:nvSpPr>
        <p:spPr bwMode="auto">
          <a:xfrm>
            <a:off x="3879298" y="4411982"/>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7" name="Oval 56"/>
          <p:cNvSpPr>
            <a:spLocks noChangeArrowheads="1"/>
          </p:cNvSpPr>
          <p:nvPr/>
        </p:nvSpPr>
        <p:spPr bwMode="auto">
          <a:xfrm>
            <a:off x="5225215" y="2920906"/>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8" name="Oval 57"/>
          <p:cNvSpPr>
            <a:spLocks noChangeArrowheads="1"/>
          </p:cNvSpPr>
          <p:nvPr/>
        </p:nvSpPr>
        <p:spPr bwMode="auto">
          <a:xfrm>
            <a:off x="5135488" y="4021217"/>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59" name="Oval 58"/>
          <p:cNvSpPr>
            <a:spLocks noChangeArrowheads="1"/>
          </p:cNvSpPr>
          <p:nvPr/>
        </p:nvSpPr>
        <p:spPr bwMode="auto">
          <a:xfrm>
            <a:off x="3251200" y="5005975"/>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60" name="Oval 59"/>
          <p:cNvSpPr>
            <a:spLocks noChangeArrowheads="1"/>
          </p:cNvSpPr>
          <p:nvPr/>
        </p:nvSpPr>
        <p:spPr bwMode="auto">
          <a:xfrm>
            <a:off x="4088662" y="4802746"/>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61" name="Oval 60"/>
          <p:cNvSpPr>
            <a:spLocks noChangeArrowheads="1"/>
          </p:cNvSpPr>
          <p:nvPr/>
        </p:nvSpPr>
        <p:spPr bwMode="auto">
          <a:xfrm>
            <a:off x="4926123" y="4607365"/>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62" name="Oval 61"/>
          <p:cNvSpPr>
            <a:spLocks noChangeArrowheads="1"/>
          </p:cNvSpPr>
          <p:nvPr/>
        </p:nvSpPr>
        <p:spPr bwMode="auto">
          <a:xfrm>
            <a:off x="5972950" y="4411982"/>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63" name="Oval 62"/>
          <p:cNvSpPr>
            <a:spLocks noChangeArrowheads="1"/>
          </p:cNvSpPr>
          <p:nvPr/>
        </p:nvSpPr>
        <p:spPr bwMode="auto">
          <a:xfrm>
            <a:off x="5544250" y="4977562"/>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64" name="Oval 63"/>
          <p:cNvSpPr>
            <a:spLocks noChangeArrowheads="1"/>
          </p:cNvSpPr>
          <p:nvPr/>
        </p:nvSpPr>
        <p:spPr bwMode="auto">
          <a:xfrm>
            <a:off x="3854635" y="5062418"/>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65" name="Oval 64"/>
          <p:cNvSpPr>
            <a:spLocks noChangeArrowheads="1"/>
          </p:cNvSpPr>
          <p:nvPr/>
        </p:nvSpPr>
        <p:spPr bwMode="auto">
          <a:xfrm>
            <a:off x="5554219" y="3630451"/>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66" name="Oval 65"/>
          <p:cNvSpPr>
            <a:spLocks noChangeArrowheads="1"/>
          </p:cNvSpPr>
          <p:nvPr/>
        </p:nvSpPr>
        <p:spPr bwMode="auto">
          <a:xfrm>
            <a:off x="4926123" y="2458158"/>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67" name="Oval 66"/>
          <p:cNvSpPr>
            <a:spLocks noChangeArrowheads="1"/>
          </p:cNvSpPr>
          <p:nvPr/>
        </p:nvSpPr>
        <p:spPr bwMode="auto">
          <a:xfrm>
            <a:off x="3261171" y="3938950"/>
            <a:ext cx="209365" cy="195383"/>
          </a:xfrm>
          <a:prstGeom prst="ellipse">
            <a:avLst/>
          </a:prstGeom>
          <a:solidFill>
            <a:srgbClr val="92D050"/>
          </a:solidFill>
          <a:ln w="9525">
            <a:solidFill>
              <a:schemeClr val="tx1"/>
            </a:solidFill>
            <a:round/>
            <a:headEnd/>
            <a:tailEnd/>
          </a:ln>
          <a:effectLst/>
        </p:spPr>
        <p:txBody>
          <a:bodyPr wrap="none" anchor="ctr"/>
          <a:lstStyle/>
          <a:p>
            <a:endParaRPr lang="en-US" sz="2400" dirty="0"/>
          </a:p>
        </p:txBody>
      </p:sp>
      <p:sp>
        <p:nvSpPr>
          <p:cNvPr id="71" name="TextBox 70"/>
          <p:cNvSpPr txBox="1"/>
          <p:nvPr/>
        </p:nvSpPr>
        <p:spPr>
          <a:xfrm flipH="1">
            <a:off x="6451912" y="4153773"/>
            <a:ext cx="558489" cy="666786"/>
          </a:xfrm>
          <a:prstGeom prst="rect">
            <a:avLst/>
          </a:prstGeom>
          <a:noFill/>
        </p:spPr>
        <p:txBody>
          <a:bodyPr wrap="square" rtlCol="0">
            <a:spAutoFit/>
          </a:bodyPr>
          <a:lstStyle/>
          <a:p>
            <a:r>
              <a:rPr lang="en-US" sz="3733">
                <a:latin typeface="Helvetica Neue Light" charset="0"/>
                <a:ea typeface="Helvetica Neue Light" charset="0"/>
                <a:cs typeface="Helvetica Neue Light" charset="0"/>
              </a:rPr>
              <a:t>S</a:t>
            </a:r>
            <a:endParaRPr lang="en-US" sz="3733" dirty="0">
              <a:latin typeface="Helvetica Neue Light" charset="0"/>
              <a:ea typeface="Helvetica Neue Light" charset="0"/>
              <a:cs typeface="Helvetica Neue Light" charset="0"/>
            </a:endParaRPr>
          </a:p>
        </p:txBody>
      </p:sp>
      <p:cxnSp>
        <p:nvCxnSpPr>
          <p:cNvPr id="73" name="Straight Connector 72"/>
          <p:cNvCxnSpPr/>
          <p:nvPr/>
        </p:nvCxnSpPr>
        <p:spPr>
          <a:xfrm>
            <a:off x="6530621" y="4227888"/>
            <a:ext cx="3556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81907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an Objective Function</a:t>
            </a:r>
            <a:endParaRPr lang="en-US" dirty="0"/>
          </a:p>
        </p:txBody>
      </p:sp>
      <p:sp>
        <p:nvSpPr>
          <p:cNvPr id="3" name="Content Placeholder 2"/>
          <p:cNvSpPr>
            <a:spLocks noGrp="1"/>
          </p:cNvSpPr>
          <p:nvPr>
            <p:ph idx="1"/>
          </p:nvPr>
        </p:nvSpPr>
        <p:spPr>
          <a:xfrm>
            <a:off x="457200" y="1600200"/>
            <a:ext cx="8585200" cy="4978400"/>
          </a:xfrm>
        </p:spPr>
        <p:txBody>
          <a:bodyPr>
            <a:normAutofit/>
          </a:bodyPr>
          <a:lstStyle/>
          <a:p>
            <a:pPr marL="0" indent="0">
              <a:buNone/>
            </a:pPr>
            <a:r>
              <a:rPr lang="en-US" sz="4267" dirty="0">
                <a:solidFill>
                  <a:srgbClr val="C00000"/>
                </a:solidFill>
              </a:rPr>
              <a:t>Conductance of a cluster S:</a:t>
            </a:r>
          </a:p>
          <a:p>
            <a:endParaRPr lang="en-US" dirty="0">
              <a:solidFill>
                <a:srgbClr val="C00000"/>
              </a:solidFill>
            </a:endParaRP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a:p>
            <a:pPr marL="0" indent="0">
              <a:buNone/>
            </a:pPr>
            <a:r>
              <a:rPr lang="en-US" sz="3467" dirty="0">
                <a:solidFill>
                  <a:srgbClr val="C00000"/>
                </a:solidFill>
              </a:rPr>
              <a:t>Lower conductance means a better cluster</a:t>
            </a:r>
          </a:p>
          <a:p>
            <a:endParaRPr lang="en-US" dirty="0"/>
          </a:p>
        </p:txBody>
      </p:sp>
      <p:sp>
        <p:nvSpPr>
          <p:cNvPr id="13" name="Slide Number Placeholder 12"/>
          <p:cNvSpPr>
            <a:spLocks noGrp="1"/>
          </p:cNvSpPr>
          <p:nvPr>
            <p:ph type="sldNum" sz="quarter" idx="12"/>
          </p:nvPr>
        </p:nvSpPr>
        <p:spPr/>
        <p:txBody>
          <a:bodyPr/>
          <a:lstStyle/>
          <a:p>
            <a:fld id="{4D267013-DFFC-4352-B274-32112D0CCE19}" type="slidenum">
              <a:rPr lang="en-US" smtClean="0"/>
              <a:pPr/>
              <a:t>35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422401" y="4212539"/>
                <a:ext cx="3838223" cy="584775"/>
              </a:xfrm>
              <a:prstGeom prst="rect">
                <a:avLst/>
              </a:prstGeom>
              <a:noFill/>
            </p:spPr>
            <p:txBody>
              <a:bodyPr wrap="square" rtlCol="0">
                <a:spAutoFit/>
              </a:bodyPr>
              <a:lstStyle/>
              <a:p>
                <a14:m>
                  <m:oMath xmlns:m="http://schemas.openxmlformats.org/officeDocument/2006/math">
                    <m:r>
                      <a:rPr lang="en-US" sz="3200" i="1" dirty="0">
                        <a:latin typeface="Cambria Math" charset="0"/>
                        <a:ea typeface="Helvetica Neue Light" charset="0"/>
                        <a:cs typeface="Helvetica Neue Light" charset="0"/>
                      </a:rPr>
                      <m:t>𝑒𝑑𝑔𝑒𝑠</m:t>
                    </m:r>
                    <m:r>
                      <a:rPr lang="en-US" sz="3200" i="1" dirty="0">
                        <a:latin typeface="Cambria Math" charset="0"/>
                        <a:ea typeface="Helvetica Neue Light" charset="0"/>
                        <a:cs typeface="Helvetica Neue Light" charset="0"/>
                      </a:rPr>
                      <m:t> </m:t>
                    </m:r>
                    <m:r>
                      <a:rPr lang="en-US" sz="3200" i="1" dirty="0">
                        <a:latin typeface="Cambria Math" charset="0"/>
                        <a:ea typeface="Helvetica Neue Light" charset="0"/>
                        <a:cs typeface="Helvetica Neue Light" charset="0"/>
                      </a:rPr>
                      <m:t>𝑐𝑢𝑡</m:t>
                    </m:r>
                  </m:oMath>
                </a14:m>
                <a:r>
                  <a:rPr lang="en-US" sz="3200" dirty="0">
                    <a:latin typeface="Helvetica Neue Light" charset="0"/>
                    <a:ea typeface="Helvetica Neue Light" charset="0"/>
                    <a:cs typeface="Helvetica Neue Light" charset="0"/>
                  </a:rPr>
                  <a:t>:</a:t>
                </a:r>
                <a:endParaRPr lang="en-US" sz="3200" dirty="0">
                  <a:latin typeface="Helvetica Neue Light" charset="0"/>
                  <a:ea typeface="Helvetica Neue Light" charset="0"/>
                  <a:cs typeface="Helvetica Neue Light"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066800" y="3159404"/>
                <a:ext cx="2878667" cy="461665"/>
              </a:xfrm>
              <a:prstGeom prst="rect">
                <a:avLst/>
              </a:prstGeom>
              <a:blipFill rotWithShape="0">
                <a:blip r:embed="rId3"/>
                <a:stretch>
                  <a:fillRect l="-1695" t="-100000" b="-13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431637" y="4947047"/>
                <a:ext cx="5985164" cy="584775"/>
              </a:xfrm>
              <a:prstGeom prst="rect">
                <a:avLst/>
              </a:prstGeom>
              <a:noFill/>
            </p:spPr>
            <p:txBody>
              <a:bodyPr wrap="square" rtlCol="0">
                <a:spAutoFit/>
              </a:bodyPr>
              <a:lstStyle/>
              <a:p>
                <a14:m>
                  <m:oMath xmlns:m="http://schemas.openxmlformats.org/officeDocument/2006/math">
                    <m:r>
                      <a:rPr lang="en-US" sz="3200" i="1" dirty="0">
                        <a:latin typeface="Cambria Math" charset="0"/>
                        <a:ea typeface="Helvetica Neue Light" charset="0"/>
                        <a:cs typeface="Helvetica Neue Light" charset="0"/>
                      </a:rPr>
                      <m:t>𝑣𝑜𝑙</m:t>
                    </m:r>
                    <m:r>
                      <a:rPr lang="en-US" sz="3200" i="1" dirty="0">
                        <a:latin typeface="Cambria Math" charset="0"/>
                        <a:ea typeface="Helvetica Neue Light" charset="0"/>
                        <a:cs typeface="Helvetica Neue Light" charset="0"/>
                      </a:rPr>
                      <m:t>(</m:t>
                    </m:r>
                    <m:r>
                      <a:rPr lang="en-US" sz="3200" i="1" dirty="0">
                        <a:latin typeface="Cambria Math" charset="0"/>
                        <a:ea typeface="Helvetica Neue Light" charset="0"/>
                        <a:cs typeface="Helvetica Neue Light" charset="0"/>
                      </a:rPr>
                      <m:t>𝑆</m:t>
                    </m:r>
                    <m:r>
                      <a:rPr lang="en-US" sz="3200" i="1" dirty="0">
                        <a:latin typeface="Cambria Math" charset="0"/>
                        <a:ea typeface="Helvetica Neue Light" charset="0"/>
                        <a:cs typeface="Helvetica Neue Light" charset="0"/>
                      </a:rPr>
                      <m:t>)</m:t>
                    </m:r>
                  </m:oMath>
                </a14:m>
                <a:r>
                  <a:rPr lang="en-US" sz="3200" dirty="0">
                    <a:latin typeface="Helvetica Neue Light" charset="0"/>
                    <a:ea typeface="Helvetica Neue Light" charset="0"/>
                    <a:cs typeface="Helvetica Neue Light" charset="0"/>
                  </a:rPr>
                  <a:t> = #(edge end points in S)</a:t>
                </a:r>
                <a:endParaRPr lang="en-US" sz="3200" dirty="0">
                  <a:latin typeface="Helvetica Neue Light" charset="0"/>
                  <a:ea typeface="Helvetica Neue Light" charset="0"/>
                  <a:cs typeface="Helvetica Neue Light"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1073727" y="3710285"/>
                <a:ext cx="4488873" cy="461665"/>
              </a:xfrm>
              <a:prstGeom prst="rect">
                <a:avLst/>
              </a:prstGeom>
              <a:blipFill rotWithShape="0">
                <a:blip r:embed="rId4"/>
                <a:stretch>
                  <a:fillRect l="-407" t="-10667" r="-407" b="-30667"/>
                </a:stretch>
              </a:blipFill>
            </p:spPr>
            <p:txBody>
              <a:bodyPr/>
              <a:lstStyle/>
              <a:p>
                <a:r>
                  <a:rPr lang="en-US">
                    <a:noFill/>
                  </a:rPr>
                  <a:t> </a:t>
                </a:r>
              </a:p>
            </p:txBody>
          </p:sp>
        </mc:Fallback>
      </mc:AlternateContent>
      <p:pic>
        <p:nvPicPr>
          <p:cNvPr id="7" name="Picture 6" descr="edge.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064002" y="4324240"/>
            <a:ext cx="1551677" cy="461309"/>
          </a:xfrm>
          <a:prstGeom prst="rect">
            <a:avLst/>
          </a:prstGeom>
        </p:spPr>
      </p:pic>
      <p:cxnSp>
        <p:nvCxnSpPr>
          <p:cNvPr id="8" name="Straight Connector 7"/>
          <p:cNvCxnSpPr/>
          <p:nvPr/>
        </p:nvCxnSpPr>
        <p:spPr>
          <a:xfrm flipV="1">
            <a:off x="4673600" y="4228179"/>
            <a:ext cx="406400" cy="659391"/>
          </a:xfrm>
          <a:prstGeom prst="line">
            <a:avLst/>
          </a:prstGeom>
          <a:ln w="57150">
            <a:solidFill>
              <a:srgbClr val="0000FF"/>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385148" y="2345163"/>
                <a:ext cx="5957207" cy="16303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4800" i="1">
                          <a:latin typeface="Cambria Math" charset="0"/>
                        </a:rPr>
                        <m:t>𝜙</m:t>
                      </m:r>
                      <m:d>
                        <m:dPr>
                          <m:ctrlPr>
                            <a:rPr lang="en-US" sz="4800" i="1">
                              <a:latin typeface="Cambria Math" charset="0"/>
                            </a:rPr>
                          </m:ctrlPr>
                        </m:dPr>
                        <m:e>
                          <m:r>
                            <a:rPr lang="en-US" sz="4800" i="1">
                              <a:latin typeface="Cambria Math" charset="0"/>
                            </a:rPr>
                            <m:t>𝑆</m:t>
                          </m:r>
                        </m:e>
                      </m:d>
                      <m:r>
                        <a:rPr lang="en-US" sz="4800" i="1">
                          <a:latin typeface="Cambria Math" charset="0"/>
                        </a:rPr>
                        <m:t>=</m:t>
                      </m:r>
                      <m:f>
                        <m:fPr>
                          <m:ctrlPr>
                            <a:rPr lang="bg-BG" sz="4800" i="1">
                              <a:latin typeface="Cambria Math" charset="0"/>
                            </a:rPr>
                          </m:ctrlPr>
                        </m:fPr>
                        <m:num>
                          <m:r>
                            <a:rPr lang="en-US" sz="4800" i="1">
                              <a:latin typeface="Cambria Math" charset="0"/>
                            </a:rPr>
                            <m:t>#(</m:t>
                          </m:r>
                          <m:r>
                            <a:rPr lang="en-US" sz="4800" i="1">
                              <a:latin typeface="Cambria Math" charset="0"/>
                            </a:rPr>
                            <m:t>𝑒𝑑𝑔𝑒𝑠</m:t>
                          </m:r>
                          <m:r>
                            <a:rPr lang="en-US" sz="4800" i="1">
                              <a:latin typeface="Cambria Math" charset="0"/>
                            </a:rPr>
                            <m:t> </m:t>
                          </m:r>
                          <m:r>
                            <a:rPr lang="en-US" sz="4800" i="1">
                              <a:latin typeface="Cambria Math" charset="0"/>
                            </a:rPr>
                            <m:t>𝑐𝑢𝑡</m:t>
                          </m:r>
                          <m:r>
                            <a:rPr lang="en-US" sz="4800" i="1">
                              <a:latin typeface="Cambria Math" charset="0"/>
                            </a:rPr>
                            <m:t>)</m:t>
                          </m:r>
                        </m:num>
                        <m:den>
                          <m:r>
                            <a:rPr lang="en-US" sz="4800" i="1">
                              <a:latin typeface="Cambria Math" charset="0"/>
                            </a:rPr>
                            <m:t>𝑣𝑜𝑙</m:t>
                          </m:r>
                          <m:r>
                            <a:rPr lang="en-US" sz="4800" i="1">
                              <a:latin typeface="Cambria Math" charset="0"/>
                            </a:rPr>
                            <m:t>(</m:t>
                          </m:r>
                          <m:r>
                            <a:rPr lang="en-US" sz="4800" i="1">
                              <a:latin typeface="Cambria Math" charset="0"/>
                            </a:rPr>
                            <m:t>𝑆</m:t>
                          </m:r>
                          <m:r>
                            <a:rPr lang="en-US" sz="4800" i="1">
                              <a:latin typeface="Cambria Math" charset="0"/>
                            </a:rPr>
                            <m:t>)</m:t>
                          </m:r>
                        </m:den>
                      </m:f>
                    </m:oMath>
                  </m:oMathPara>
                </a14:m>
                <a:endParaRPr lang="en-US" sz="4800" i="1" dirty="0"/>
              </a:p>
            </p:txBody>
          </p:sp>
        </mc:Choice>
        <mc:Fallback xmlns="">
          <p:sp>
            <p:nvSpPr>
              <p:cNvPr id="16" name="TextBox 15"/>
              <p:cNvSpPr txBox="1">
                <a:spLocks noRot="1" noChangeAspect="1" noMove="1" noResize="1" noEditPoints="1" noAdjustHandles="1" noChangeArrowheads="1" noChangeShapeType="1" noTextEdit="1"/>
              </p:cNvSpPr>
              <p:nvPr/>
            </p:nvSpPr>
            <p:spPr>
              <a:xfrm>
                <a:off x="1038861" y="1758872"/>
                <a:ext cx="4523739" cy="1245790"/>
              </a:xfrm>
              <a:prstGeom prst="rect">
                <a:avLst/>
              </a:prstGeom>
              <a:blipFill rotWithShape="0">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96533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D267013-DFFC-4352-B274-32112D0CCE19}" type="slidenum">
              <a:rPr lang="en-US" smtClean="0"/>
              <a:t>36</a:t>
            </a:fld>
            <a:endParaRPr lang="en-US"/>
          </a:p>
        </p:txBody>
      </p:sp>
      <p:sp>
        <p:nvSpPr>
          <p:cNvPr id="5" name="Rectangle 4"/>
          <p:cNvSpPr/>
          <p:nvPr/>
        </p:nvSpPr>
        <p:spPr>
          <a:xfrm>
            <a:off x="914400" y="1727200"/>
            <a:ext cx="7315200" cy="3401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Helvetica Neue Light" charset="0"/>
                <a:ea typeface="Helvetica Neue Light" charset="0"/>
                <a:cs typeface="Helvetica Neue Light" charset="0"/>
              </a:rPr>
              <a:t>How do we </a:t>
            </a:r>
            <a:br>
              <a:rPr lang="en-US" sz="4800" dirty="0">
                <a:latin typeface="Helvetica Neue Light" charset="0"/>
                <a:ea typeface="Helvetica Neue Light" charset="0"/>
                <a:cs typeface="Helvetica Neue Light" charset="0"/>
              </a:rPr>
            </a:br>
            <a:r>
              <a:rPr lang="en-US" sz="4800" dirty="0">
                <a:latin typeface="Helvetica Neue Light" charset="0"/>
                <a:ea typeface="Helvetica Neue Light" charset="0"/>
                <a:cs typeface="Helvetica Neue Light" charset="0"/>
              </a:rPr>
              <a:t>generalize conductance </a:t>
            </a:r>
            <a:br>
              <a:rPr lang="en-US" sz="4800" dirty="0">
                <a:latin typeface="Helvetica Neue Light" charset="0"/>
                <a:ea typeface="Helvetica Neue Light" charset="0"/>
                <a:cs typeface="Helvetica Neue Light" charset="0"/>
              </a:rPr>
            </a:br>
            <a:r>
              <a:rPr lang="en-US" sz="4800" dirty="0">
                <a:latin typeface="Helvetica Neue Light" charset="0"/>
                <a:ea typeface="Helvetica Neue Light" charset="0"/>
                <a:cs typeface="Helvetica Neue Light" charset="0"/>
              </a:rPr>
              <a:t>to network motifs?</a:t>
            </a:r>
            <a:endParaRPr lang="en-US" sz="48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6753352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Motif Conductance</a:t>
            </a:r>
            <a:endParaRPr lang="en-US" dirty="0"/>
          </a:p>
        </p:txBody>
      </p:sp>
      <p:sp>
        <p:nvSpPr>
          <p:cNvPr id="30" name="Content Placeholder 29"/>
          <p:cNvSpPr txBox="1">
            <a:spLocks noGrp="1"/>
          </p:cNvSpPr>
          <p:nvPr>
            <p:ph idx="1"/>
          </p:nvPr>
        </p:nvSpPr>
        <p:spPr>
          <a:xfrm>
            <a:off x="203200" y="1600200"/>
            <a:ext cx="8483600" cy="1395685"/>
          </a:xfrm>
        </p:spPr>
        <p:txBody>
          <a:bodyPr/>
          <a:lstStyle/>
          <a:p>
            <a:pPr marL="0" indent="0">
              <a:buNone/>
            </a:pPr>
            <a:r>
              <a:rPr lang="en-US" dirty="0" smtClean="0">
                <a:solidFill>
                  <a:srgbClr val="C00000"/>
                </a:solidFill>
              </a:rPr>
              <a:t>Generalize Cut and Volume to motifs:</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37</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89729" y="2717801"/>
                <a:ext cx="2878667"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dirty="0">
                          <a:latin typeface="Cambria Math" charset="0"/>
                          <a:ea typeface="Helvetica Neue Light" charset="0"/>
                          <a:cs typeface="Helvetica Neue Light" charset="0"/>
                        </a:rPr>
                        <m:t>𝑒𝑑𝑔𝑒𝑠</m:t>
                      </m:r>
                      <m:r>
                        <a:rPr lang="en-US" sz="3200" i="1" dirty="0">
                          <a:latin typeface="Cambria Math" charset="0"/>
                          <a:ea typeface="Helvetica Neue Light" charset="0"/>
                          <a:cs typeface="Helvetica Neue Light" charset="0"/>
                        </a:rPr>
                        <m:t> </m:t>
                      </m:r>
                      <m:r>
                        <a:rPr lang="en-US" sz="3200" i="1" dirty="0">
                          <a:latin typeface="Cambria Math" charset="0"/>
                          <a:ea typeface="Helvetica Neue Light" charset="0"/>
                          <a:cs typeface="Helvetica Neue Light" charset="0"/>
                        </a:rPr>
                        <m:t>𝑐𝑢𝑡</m:t>
                      </m:r>
                    </m:oMath>
                  </m:oMathPara>
                </a14:m>
                <a:endParaRPr lang="en-US" sz="3200" dirty="0">
                  <a:latin typeface="Helvetica Neue Light" charset="0"/>
                  <a:ea typeface="Helvetica Neue Light" charset="0"/>
                  <a:cs typeface="Helvetica Neue Light"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42297" y="2038350"/>
                <a:ext cx="2159000" cy="461665"/>
              </a:xfrm>
              <a:prstGeom prst="rect">
                <a:avLst/>
              </a:prstGeom>
              <a:blipFill rotWithShape="0">
                <a:blip r:embed="rId3"/>
                <a:stretch>
                  <a:fillRect l="-2254" t="-100000" b="-13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944533" y="2717801"/>
                <a:ext cx="2878667"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3200" i="1" dirty="0">
                          <a:latin typeface="Cambria Math" charset="0"/>
                          <a:ea typeface="Helvetica Neue Light" charset="0"/>
                          <a:cs typeface="Helvetica Neue Light" charset="0"/>
                        </a:rPr>
                        <m:t>𝑚𝑜𝑡𝑖𝑓𝑠</m:t>
                      </m:r>
                      <m:r>
                        <a:rPr lang="en-US" sz="3200" i="1" dirty="0">
                          <a:latin typeface="Cambria Math" charset="0"/>
                          <a:ea typeface="Helvetica Neue Light" charset="0"/>
                          <a:cs typeface="Helvetica Neue Light" charset="0"/>
                        </a:rPr>
                        <m:t> </m:t>
                      </m:r>
                      <m:r>
                        <a:rPr lang="en-US" sz="3200" i="1" dirty="0">
                          <a:latin typeface="Cambria Math" charset="0"/>
                          <a:ea typeface="Helvetica Neue Light" charset="0"/>
                          <a:cs typeface="Helvetica Neue Light" charset="0"/>
                        </a:rPr>
                        <m:t>𝑐𝑢𝑡</m:t>
                      </m:r>
                    </m:oMath>
                  </m:oMathPara>
                </a14:m>
                <a:endParaRPr lang="en-US" sz="3200" dirty="0">
                  <a:latin typeface="Helvetica Neue Light" charset="0"/>
                  <a:ea typeface="Helvetica Neue Light" charset="0"/>
                  <a:cs typeface="Helvetica Neue Light"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708400" y="2038350"/>
                <a:ext cx="2159000" cy="461665"/>
              </a:xfrm>
              <a:prstGeom prst="rect">
                <a:avLst/>
              </a:prstGeom>
              <a:blipFill rotWithShape="0">
                <a:blip r:embed="rId4"/>
                <a:stretch>
                  <a:fillRect t="-100000" b="-1328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03201" y="3886041"/>
                <a:ext cx="3959967" cy="1024768"/>
              </a:xfrm>
              <a:prstGeom prst="rect">
                <a:avLst/>
              </a:prstGeom>
              <a:noFill/>
            </p:spPr>
            <p:txBody>
              <a:bodyPr wrap="square" rtlCol="0">
                <a:spAutoFit/>
              </a:bodyPr>
              <a:lstStyle/>
              <a:p>
                <a14:m>
                  <m:oMath xmlns:m="http://schemas.openxmlformats.org/officeDocument/2006/math">
                    <m:r>
                      <a:rPr lang="en-US" sz="3200" i="1" dirty="0">
                        <a:latin typeface="Cambria Math" charset="0"/>
                        <a:ea typeface="Helvetica Neue Light" charset="0"/>
                        <a:cs typeface="Helvetica Neue Light" charset="0"/>
                      </a:rPr>
                      <m:t>𝑣𝑜𝑙</m:t>
                    </m:r>
                    <m:r>
                      <a:rPr lang="en-US" sz="3200" i="1" dirty="0">
                        <a:latin typeface="Cambria Math" charset="0"/>
                        <a:ea typeface="Helvetica Neue Light" charset="0"/>
                        <a:cs typeface="Helvetica Neue Light" charset="0"/>
                      </a:rPr>
                      <m:t>(</m:t>
                    </m:r>
                    <m:r>
                      <a:rPr lang="en-US" sz="3200" i="1" dirty="0">
                        <a:latin typeface="Cambria Math" charset="0"/>
                        <a:ea typeface="Helvetica Neue Light" charset="0"/>
                        <a:cs typeface="Helvetica Neue Light" charset="0"/>
                      </a:rPr>
                      <m:t>𝑆</m:t>
                    </m:r>
                    <m:r>
                      <a:rPr lang="en-US" sz="3200" i="1" dirty="0">
                        <a:latin typeface="Cambria Math" charset="0"/>
                        <a:ea typeface="Helvetica Neue Light" charset="0"/>
                        <a:cs typeface="Helvetica Neue Light" charset="0"/>
                      </a:rPr>
                      <m:t>)</m:t>
                    </m:r>
                  </m:oMath>
                </a14:m>
                <a:r>
                  <a:rPr lang="en-US" sz="2933" dirty="0">
                    <a:latin typeface="Helvetica Neue Light" charset="0"/>
                    <a:ea typeface="Helvetica Neue Light" charset="0"/>
                    <a:cs typeface="Helvetica Neue Light" charset="0"/>
                  </a:rPr>
                  <a:t> = #(</a:t>
                </a:r>
                <a:r>
                  <a:rPr lang="en-US" sz="2933" dirty="0">
                    <a:latin typeface="Helvetica Neue Light" charset="0"/>
                    <a:ea typeface="Helvetica Neue Light" charset="0"/>
                    <a:cs typeface="Helvetica Neue Light" charset="0"/>
                  </a:rPr>
                  <a:t>edge </a:t>
                </a:r>
                <a:r>
                  <a:rPr lang="en-US" sz="2933" dirty="0">
                    <a:latin typeface="Helvetica Neue Light" charset="0"/>
                    <a:ea typeface="Helvetica Neue Light" charset="0"/>
                    <a:cs typeface="Helvetica Neue Light" charset="0"/>
                  </a:rPr>
                  <a:t/>
                </a:r>
                <a:br>
                  <a:rPr lang="en-US" sz="2933" dirty="0">
                    <a:latin typeface="Helvetica Neue Light" charset="0"/>
                    <a:ea typeface="Helvetica Neue Light" charset="0"/>
                    <a:cs typeface="Helvetica Neue Light" charset="0"/>
                  </a:rPr>
                </a:br>
                <a:r>
                  <a:rPr lang="en-US" sz="2933" dirty="0">
                    <a:latin typeface="Helvetica Neue Light" charset="0"/>
                    <a:ea typeface="Helvetica Neue Light" charset="0"/>
                    <a:cs typeface="Helvetica Neue Light" charset="0"/>
                  </a:rPr>
                  <a:t>           end-points </a:t>
                </a:r>
                <a:r>
                  <a:rPr lang="en-US" sz="2933" dirty="0">
                    <a:latin typeface="Helvetica Neue Light" charset="0"/>
                    <a:ea typeface="Helvetica Neue Light" charset="0"/>
                    <a:cs typeface="Helvetica Neue Light" charset="0"/>
                  </a:rPr>
                  <a:t>in S)</a:t>
                </a:r>
              </a:p>
            </p:txBody>
          </p:sp>
        </mc:Choice>
        <mc:Fallback xmlns="">
          <p:sp>
            <p:nvSpPr>
              <p:cNvPr id="20" name="TextBox 19"/>
              <p:cNvSpPr txBox="1">
                <a:spLocks noRot="1" noChangeAspect="1" noMove="1" noResize="1" noEditPoints="1" noAdjustHandles="1" noChangeArrowheads="1" noChangeShapeType="1" noTextEdit="1"/>
              </p:cNvSpPr>
              <p:nvPr/>
            </p:nvSpPr>
            <p:spPr>
              <a:xfrm>
                <a:off x="152400" y="2914531"/>
                <a:ext cx="2969975" cy="800219"/>
              </a:xfrm>
              <a:prstGeom prst="rect">
                <a:avLst/>
              </a:prstGeom>
              <a:blipFill rotWithShape="0">
                <a:blip r:embed="rId5"/>
                <a:stretch>
                  <a:fillRect l="-616" t="-3053" r="-1643" b="-145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4958004" y="3886041"/>
                <a:ext cx="4167699" cy="1024768"/>
              </a:xfrm>
              <a:prstGeom prst="rect">
                <a:avLst/>
              </a:prstGeom>
              <a:noFill/>
            </p:spPr>
            <p:txBody>
              <a:bodyPr wrap="square" rtlCol="0">
                <a:spAutoFit/>
              </a:bodyPr>
              <a:lstStyle/>
              <a:p>
                <a14:m>
                  <m:oMath xmlns:m="http://schemas.openxmlformats.org/officeDocument/2006/math">
                    <m:r>
                      <a:rPr lang="en-US" sz="3200" i="1" dirty="0">
                        <a:latin typeface="Cambria Math" charset="0"/>
                        <a:ea typeface="Helvetica Neue Light" charset="0"/>
                        <a:cs typeface="Helvetica Neue Light" charset="0"/>
                      </a:rPr>
                      <m:t>𝑣𝑜𝑙</m:t>
                    </m:r>
                    <m:r>
                      <a:rPr lang="en-US" sz="3200" i="1" baseline="-25000" dirty="0" err="1">
                        <a:latin typeface="Cambria Math" charset="0"/>
                        <a:ea typeface="Helvetica Neue Light" charset="0"/>
                        <a:cs typeface="Helvetica Neue Light" charset="0"/>
                      </a:rPr>
                      <m:t>𝑀</m:t>
                    </m:r>
                    <m:r>
                      <a:rPr lang="en-US" sz="3200" i="1" dirty="0">
                        <a:latin typeface="Cambria Math" charset="0"/>
                        <a:ea typeface="Helvetica Neue Light" charset="0"/>
                        <a:cs typeface="Helvetica Neue Light" charset="0"/>
                      </a:rPr>
                      <m:t>(</m:t>
                    </m:r>
                    <m:r>
                      <a:rPr lang="en-US" sz="3200" i="1" dirty="0">
                        <a:latin typeface="Cambria Math" charset="0"/>
                        <a:ea typeface="Helvetica Neue Light" charset="0"/>
                        <a:cs typeface="Helvetica Neue Light" charset="0"/>
                      </a:rPr>
                      <m:t>𝑆</m:t>
                    </m:r>
                    <m:r>
                      <a:rPr lang="en-US" sz="3200" i="1" dirty="0">
                        <a:latin typeface="Cambria Math" charset="0"/>
                        <a:ea typeface="Helvetica Neue Light" charset="0"/>
                        <a:cs typeface="Helvetica Neue Light" charset="0"/>
                      </a:rPr>
                      <m:t>)</m:t>
                    </m:r>
                  </m:oMath>
                </a14:m>
                <a:r>
                  <a:rPr lang="en-US" sz="2667" dirty="0">
                    <a:latin typeface="Helvetica Neue Light" charset="0"/>
                    <a:ea typeface="Helvetica Neue Light" charset="0"/>
                    <a:cs typeface="Helvetica Neue Light" charset="0"/>
                  </a:rPr>
                  <a:t> </a:t>
                </a:r>
                <a:r>
                  <a:rPr lang="en-US" sz="2667" dirty="0">
                    <a:latin typeface="Helvetica Neue Light" charset="0"/>
                    <a:ea typeface="Helvetica Neue Light" charset="0"/>
                    <a:cs typeface="Helvetica Neue Light" charset="0"/>
                  </a:rPr>
                  <a:t>= </a:t>
                </a:r>
                <a:r>
                  <a:rPr lang="en-US" sz="2933" dirty="0">
                    <a:latin typeface="Helvetica Neue Light" charset="0"/>
                    <a:ea typeface="Helvetica Neue Light" charset="0"/>
                    <a:cs typeface="Helvetica Neue Light" charset="0"/>
                  </a:rPr>
                  <a:t>#(motif     </a:t>
                </a:r>
              </a:p>
              <a:p>
                <a:r>
                  <a:rPr lang="en-US" sz="2933" dirty="0">
                    <a:latin typeface="Helvetica Neue Light" charset="0"/>
                    <a:ea typeface="Helvetica Neue Light" charset="0"/>
                    <a:cs typeface="Helvetica Neue Light" charset="0"/>
                  </a:rPr>
                  <a:t> </a:t>
                </a:r>
                <a:r>
                  <a:rPr lang="en-US" sz="2933" dirty="0">
                    <a:latin typeface="Helvetica Neue Light" charset="0"/>
                    <a:ea typeface="Helvetica Neue Light" charset="0"/>
                    <a:cs typeface="Helvetica Neue Light" charset="0"/>
                  </a:rPr>
                  <a:t>            end-points </a:t>
                </a:r>
                <a:r>
                  <a:rPr lang="en-US" sz="2933" dirty="0">
                    <a:latin typeface="Helvetica Neue Light" charset="0"/>
                    <a:ea typeface="Helvetica Neue Light" charset="0"/>
                    <a:cs typeface="Helvetica Neue Light" charset="0"/>
                  </a:rPr>
                  <a:t>in S)</a:t>
                </a:r>
              </a:p>
            </p:txBody>
          </p:sp>
        </mc:Choice>
        <mc:Fallback xmlns="">
          <p:sp>
            <p:nvSpPr>
              <p:cNvPr id="21" name="TextBox 20"/>
              <p:cNvSpPr txBox="1">
                <a:spLocks noRot="1" noChangeAspect="1" noMove="1" noResize="1" noEditPoints="1" noAdjustHandles="1" noChangeArrowheads="1" noChangeShapeType="1" noTextEdit="1"/>
              </p:cNvSpPr>
              <p:nvPr/>
            </p:nvSpPr>
            <p:spPr>
              <a:xfrm>
                <a:off x="3718503" y="2914531"/>
                <a:ext cx="3125774" cy="800219"/>
              </a:xfrm>
              <a:prstGeom prst="rect">
                <a:avLst/>
              </a:prstGeom>
              <a:blipFill rotWithShape="0">
                <a:blip r:embed="rId6"/>
                <a:stretch>
                  <a:fillRect l="-585" t="-3053" r="-1365" b="-14504"/>
                </a:stretch>
              </a:blipFill>
            </p:spPr>
            <p:txBody>
              <a:bodyPr/>
              <a:lstStyle/>
              <a:p>
                <a:r>
                  <a:rPr lang="en-US">
                    <a:noFill/>
                  </a:rPr>
                  <a:t> </a:t>
                </a:r>
              </a:p>
            </p:txBody>
          </p:sp>
        </mc:Fallback>
      </mc:AlternateContent>
      <p:sp>
        <p:nvSpPr>
          <p:cNvPr id="23" name="Right Arrow 22"/>
          <p:cNvSpPr/>
          <p:nvPr/>
        </p:nvSpPr>
        <p:spPr>
          <a:xfrm>
            <a:off x="4163167" y="5695035"/>
            <a:ext cx="711771" cy="322056"/>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Helvetica Neue Light" charset="0"/>
              <a:ea typeface="Helvetica Neue Light" charset="0"/>
              <a:cs typeface="Helvetica Neue Light" charset="0"/>
            </a:endParaRPr>
          </a:p>
        </p:txBody>
      </p:sp>
      <p:sp>
        <p:nvSpPr>
          <p:cNvPr id="25" name="Right Arrow 24"/>
          <p:cNvSpPr/>
          <p:nvPr/>
        </p:nvSpPr>
        <p:spPr>
          <a:xfrm>
            <a:off x="4165029" y="4177411"/>
            <a:ext cx="711771" cy="322056"/>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Helvetica Neue Light" charset="0"/>
              <a:ea typeface="Helvetica Neue Light" charset="0"/>
              <a:cs typeface="Helvetica Neue Light" charset="0"/>
            </a:endParaRPr>
          </a:p>
        </p:txBody>
      </p:sp>
      <p:sp>
        <p:nvSpPr>
          <p:cNvPr id="26" name="Right Arrow 25"/>
          <p:cNvSpPr/>
          <p:nvPr/>
        </p:nvSpPr>
        <p:spPr>
          <a:xfrm>
            <a:off x="4165029" y="2861989"/>
            <a:ext cx="711771" cy="322056"/>
          </a:xfrm>
          <a:prstGeom prst="rightArrow">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600">
              <a:latin typeface="Helvetica Neue Light" charset="0"/>
              <a:ea typeface="Helvetica Neue Light" charset="0"/>
              <a:cs typeface="Helvetica Neue Light" charset="0"/>
            </a:endParaRPr>
          </a:p>
        </p:txBody>
      </p:sp>
      <p:pic>
        <p:nvPicPr>
          <p:cNvPr id="6" name="Picture 5" descr="edge.pdf"/>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330109" y="2904966"/>
            <a:ext cx="1225891" cy="364455"/>
          </a:xfrm>
          <a:prstGeom prst="rect">
            <a:avLst/>
          </a:prstGeom>
        </p:spPr>
      </p:pic>
      <p:pic>
        <p:nvPicPr>
          <p:cNvPr id="9" name="Picture 8" descr="triangle.pdf"/>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354000" y="2644167"/>
            <a:ext cx="1282000" cy="930484"/>
          </a:xfrm>
          <a:prstGeom prst="rect">
            <a:avLst/>
          </a:prstGeom>
        </p:spPr>
      </p:pic>
      <p:cxnSp>
        <p:nvCxnSpPr>
          <p:cNvPr id="16" name="Straight Connector 15"/>
          <p:cNvCxnSpPr/>
          <p:nvPr/>
        </p:nvCxnSpPr>
        <p:spPr>
          <a:xfrm flipV="1">
            <a:off x="2755901" y="2616202"/>
            <a:ext cx="495300" cy="809764"/>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7689632" y="2514600"/>
            <a:ext cx="844768" cy="1222192"/>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113830" y="5257800"/>
                <a:ext cx="4031425" cy="1117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𝜙</m:t>
                      </m:r>
                      <m:d>
                        <m:dPr>
                          <m:ctrlPr>
                            <a:rPr lang="en-US" sz="3200" i="1">
                              <a:latin typeface="Cambria Math" charset="0"/>
                            </a:rPr>
                          </m:ctrlPr>
                        </m:dPr>
                        <m:e>
                          <m:r>
                            <a:rPr lang="en-US" sz="3200" i="1">
                              <a:latin typeface="Cambria Math" charset="0"/>
                            </a:rPr>
                            <m:t>𝑆</m:t>
                          </m:r>
                        </m:e>
                      </m:d>
                      <m:r>
                        <a:rPr lang="en-US" sz="3200" i="1">
                          <a:latin typeface="Cambria Math" charset="0"/>
                        </a:rPr>
                        <m:t>=</m:t>
                      </m:r>
                      <m:f>
                        <m:fPr>
                          <m:ctrlPr>
                            <a:rPr lang="bg-BG" sz="3200" i="1">
                              <a:latin typeface="Cambria Math" charset="0"/>
                            </a:rPr>
                          </m:ctrlPr>
                        </m:fPr>
                        <m:num>
                          <m:r>
                            <a:rPr lang="en-US" sz="3200" i="1">
                              <a:latin typeface="Cambria Math" charset="0"/>
                            </a:rPr>
                            <m:t>#(</m:t>
                          </m:r>
                          <m:r>
                            <a:rPr lang="en-US" sz="3200" i="1">
                              <a:latin typeface="Cambria Math" charset="0"/>
                            </a:rPr>
                            <m:t>𝑒𝑑𝑔𝑒𝑠</m:t>
                          </m:r>
                          <m:r>
                            <a:rPr lang="en-US" sz="3200" i="1">
                              <a:latin typeface="Cambria Math" charset="0"/>
                            </a:rPr>
                            <m:t> </m:t>
                          </m:r>
                          <m:r>
                            <a:rPr lang="en-US" sz="3200" i="1">
                              <a:latin typeface="Cambria Math" charset="0"/>
                            </a:rPr>
                            <m:t>𝑐𝑢𝑡</m:t>
                          </m:r>
                          <m:r>
                            <a:rPr lang="en-US" sz="3200" i="1">
                              <a:latin typeface="Cambria Math" charset="0"/>
                            </a:rPr>
                            <m:t>)</m:t>
                          </m:r>
                        </m:num>
                        <m:den>
                          <m:r>
                            <a:rPr lang="en-US" sz="3200" i="1">
                              <a:latin typeface="Cambria Math" charset="0"/>
                            </a:rPr>
                            <m:t>𝑣𝑜𝑙</m:t>
                          </m:r>
                          <m:r>
                            <a:rPr lang="en-US" sz="3200" i="1">
                              <a:latin typeface="Cambria Math" charset="0"/>
                            </a:rPr>
                            <m:t>(</m:t>
                          </m:r>
                          <m:r>
                            <a:rPr lang="en-US" sz="3200" i="1">
                              <a:latin typeface="Cambria Math" charset="0"/>
                            </a:rPr>
                            <m:t>𝑆</m:t>
                          </m:r>
                          <m:r>
                            <a:rPr lang="en-US" sz="3200" i="1">
                              <a:latin typeface="Cambria Math" charset="0"/>
                            </a:rPr>
                            <m:t>)</m:t>
                          </m:r>
                        </m:den>
                      </m:f>
                    </m:oMath>
                  </m:oMathPara>
                </a14:m>
                <a:endParaRPr lang="en-US" sz="3200" i="1" dirty="0"/>
              </a:p>
            </p:txBody>
          </p:sp>
        </mc:Choice>
        <mc:Fallback xmlns="">
          <p:sp>
            <p:nvSpPr>
              <p:cNvPr id="31" name="TextBox 30"/>
              <p:cNvSpPr txBox="1">
                <a:spLocks noRot="1" noChangeAspect="1" noMove="1" noResize="1" noEditPoints="1" noAdjustHandles="1" noChangeArrowheads="1" noChangeShapeType="1" noTextEdit="1"/>
              </p:cNvSpPr>
              <p:nvPr/>
            </p:nvSpPr>
            <p:spPr>
              <a:xfrm>
                <a:off x="-85373" y="3943350"/>
                <a:ext cx="3075649" cy="861326"/>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4855049" y="5257800"/>
                <a:ext cx="4215769" cy="1117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charset="0"/>
                        </a:rPr>
                        <m:t>𝜙</m:t>
                      </m:r>
                      <m:d>
                        <m:dPr>
                          <m:ctrlPr>
                            <a:rPr lang="en-US" sz="3200" i="1">
                              <a:latin typeface="Cambria Math" charset="0"/>
                            </a:rPr>
                          </m:ctrlPr>
                        </m:dPr>
                        <m:e>
                          <m:r>
                            <a:rPr lang="en-US" sz="3200" i="1">
                              <a:latin typeface="Cambria Math" charset="0"/>
                            </a:rPr>
                            <m:t>𝑆</m:t>
                          </m:r>
                        </m:e>
                      </m:d>
                      <m:r>
                        <a:rPr lang="en-US" sz="3200" i="1">
                          <a:latin typeface="Cambria Math" charset="0"/>
                        </a:rPr>
                        <m:t>=</m:t>
                      </m:r>
                      <m:f>
                        <m:fPr>
                          <m:ctrlPr>
                            <a:rPr lang="bg-BG" sz="3200" i="1">
                              <a:latin typeface="Cambria Math" charset="0"/>
                            </a:rPr>
                          </m:ctrlPr>
                        </m:fPr>
                        <m:num>
                          <m:r>
                            <a:rPr lang="en-US" sz="3200" i="1">
                              <a:latin typeface="Cambria Math" charset="0"/>
                            </a:rPr>
                            <m:t>#(</m:t>
                          </m:r>
                          <m:r>
                            <a:rPr lang="en-US" sz="3200" i="1">
                              <a:latin typeface="Cambria Math" charset="0"/>
                            </a:rPr>
                            <m:t>𝑚𝑜𝑡𝑖𝑓𝑠</m:t>
                          </m:r>
                          <m:r>
                            <a:rPr lang="en-US" sz="3200" i="1">
                              <a:latin typeface="Cambria Math" charset="0"/>
                            </a:rPr>
                            <m:t> </m:t>
                          </m:r>
                          <m:r>
                            <a:rPr lang="en-US" sz="3200" i="1">
                              <a:latin typeface="Cambria Math" charset="0"/>
                            </a:rPr>
                            <m:t>𝑐𝑢𝑡</m:t>
                          </m:r>
                          <m:r>
                            <a:rPr lang="en-US" sz="3200" i="1">
                              <a:latin typeface="Cambria Math" charset="0"/>
                            </a:rPr>
                            <m:t>)</m:t>
                          </m:r>
                        </m:num>
                        <m:den>
                          <m:r>
                            <a:rPr lang="en-US" sz="3200" i="1">
                              <a:latin typeface="Cambria Math" charset="0"/>
                            </a:rPr>
                            <m:t>𝑣𝑜</m:t>
                          </m:r>
                          <m:sSub>
                            <m:sSubPr>
                              <m:ctrlPr>
                                <a:rPr lang="en-US" sz="3200" i="1">
                                  <a:latin typeface="Cambria Math" charset="0"/>
                                </a:rPr>
                              </m:ctrlPr>
                            </m:sSubPr>
                            <m:e>
                              <m:r>
                                <a:rPr lang="en-US" sz="3200" i="1">
                                  <a:latin typeface="Cambria Math" charset="0"/>
                                </a:rPr>
                                <m:t>𝑙</m:t>
                              </m:r>
                            </m:e>
                            <m:sub>
                              <m:r>
                                <a:rPr lang="en-US" sz="3200" i="1">
                                  <a:latin typeface="Cambria Math" charset="0"/>
                                </a:rPr>
                                <m:t>𝑀</m:t>
                              </m:r>
                            </m:sub>
                          </m:sSub>
                          <m:r>
                            <a:rPr lang="en-US" sz="3200" i="1">
                              <a:latin typeface="Cambria Math" charset="0"/>
                            </a:rPr>
                            <m:t>(</m:t>
                          </m:r>
                          <m:r>
                            <a:rPr lang="en-US" sz="3200" i="1">
                              <a:latin typeface="Cambria Math" charset="0"/>
                            </a:rPr>
                            <m:t>𝑆</m:t>
                          </m:r>
                          <m:r>
                            <a:rPr lang="en-US" sz="3200" i="1">
                              <a:latin typeface="Cambria Math" charset="0"/>
                            </a:rPr>
                            <m:t>)</m:t>
                          </m:r>
                        </m:den>
                      </m:f>
                    </m:oMath>
                  </m:oMathPara>
                </a14:m>
                <a:endParaRPr lang="en-US" sz="3200" i="1" dirty="0"/>
              </a:p>
            </p:txBody>
          </p:sp>
        </mc:Choice>
        <mc:Fallback xmlns="">
          <p:sp>
            <p:nvSpPr>
              <p:cNvPr id="32" name="TextBox 31"/>
              <p:cNvSpPr txBox="1">
                <a:spLocks noRot="1" noChangeAspect="1" noMove="1" noResize="1" noEditPoints="1" noAdjustHandles="1" noChangeArrowheads="1" noChangeShapeType="1" noTextEdit="1"/>
              </p:cNvSpPr>
              <p:nvPr/>
            </p:nvSpPr>
            <p:spPr>
              <a:xfrm>
                <a:off x="3641286" y="3943350"/>
                <a:ext cx="3216714" cy="861326"/>
              </a:xfrm>
              <a:prstGeom prst="rect">
                <a:avLst/>
              </a:prstGeom>
              <a:blipFill rotWithShape="0">
                <a:blip r:embed="rId11"/>
                <a:stretch>
                  <a:fillRect/>
                </a:stretch>
              </a:blipFill>
            </p:spPr>
            <p:txBody>
              <a:bodyPr/>
              <a:lstStyle/>
              <a:p>
                <a:r>
                  <a:rPr lang="en-US">
                    <a:noFill/>
                  </a:rPr>
                  <a:t> </a:t>
                </a:r>
              </a:p>
            </p:txBody>
          </p:sp>
        </mc:Fallback>
      </mc:AlternateContent>
      <p:sp>
        <p:nvSpPr>
          <p:cNvPr id="33" name="Rectangle 32"/>
          <p:cNvSpPr/>
          <p:nvPr/>
        </p:nvSpPr>
        <p:spPr>
          <a:xfrm>
            <a:off x="1927538" y="6473031"/>
            <a:ext cx="4546437" cy="379656"/>
          </a:xfrm>
          <a:prstGeom prst="rect">
            <a:avLst/>
          </a:prstGeom>
        </p:spPr>
        <p:txBody>
          <a:bodyPr wrap="none">
            <a:spAutoFit/>
          </a:bodyPr>
          <a:lstStyle/>
          <a:p>
            <a:r>
              <a:rPr lang="en-US" sz="1867" dirty="0">
                <a:solidFill>
                  <a:schemeClr val="bg1">
                    <a:lumMod val="50000"/>
                  </a:schemeClr>
                </a:solidFill>
                <a:latin typeface="Helvetica Neue Light" charset="0"/>
                <a:ea typeface="Helvetica Neue Light" charset="0"/>
                <a:cs typeface="Helvetica Neue Light" charset="0"/>
              </a:rPr>
              <a:t>[Benson, </a:t>
            </a:r>
            <a:r>
              <a:rPr lang="en-US" sz="1867" dirty="0" err="1">
                <a:solidFill>
                  <a:schemeClr val="bg1">
                    <a:lumMod val="50000"/>
                  </a:schemeClr>
                </a:solidFill>
                <a:latin typeface="Helvetica Neue Light" charset="0"/>
                <a:ea typeface="Helvetica Neue Light" charset="0"/>
                <a:cs typeface="Helvetica Neue Light" charset="0"/>
              </a:rPr>
              <a:t>Gleich</a:t>
            </a:r>
            <a:r>
              <a:rPr lang="en-US" sz="1867" dirty="0">
                <a:solidFill>
                  <a:schemeClr val="bg1">
                    <a:lumMod val="50000"/>
                  </a:schemeClr>
                </a:solidFill>
                <a:latin typeface="Helvetica Neue Light" charset="0"/>
                <a:ea typeface="Helvetica Neue Light" charset="0"/>
                <a:cs typeface="Helvetica Neue Light" charset="0"/>
              </a:rPr>
              <a:t>, </a:t>
            </a:r>
            <a:r>
              <a:rPr lang="en-US" sz="1867" dirty="0" err="1">
                <a:solidFill>
                  <a:schemeClr val="bg1">
                    <a:lumMod val="50000"/>
                  </a:schemeClr>
                </a:solidFill>
                <a:latin typeface="Helvetica Neue Light" charset="0"/>
                <a:ea typeface="Helvetica Neue Light" charset="0"/>
                <a:cs typeface="Helvetica Neue Light" charset="0"/>
              </a:rPr>
              <a:t>Leskovec</a:t>
            </a:r>
            <a:r>
              <a:rPr lang="en-US" sz="1867" dirty="0">
                <a:solidFill>
                  <a:schemeClr val="bg1">
                    <a:lumMod val="50000"/>
                  </a:schemeClr>
                </a:solidFill>
                <a:latin typeface="Helvetica Neue Light" charset="0"/>
                <a:ea typeface="Helvetica Neue Light" charset="0"/>
                <a:cs typeface="Helvetica Neue Light" charset="0"/>
              </a:rPr>
              <a:t>, Science 2016]</a:t>
            </a:r>
          </a:p>
        </p:txBody>
      </p:sp>
      <p:sp>
        <p:nvSpPr>
          <p:cNvPr id="11" name="Rectangle 10"/>
          <p:cNvSpPr/>
          <p:nvPr/>
        </p:nvSpPr>
        <p:spPr>
          <a:xfrm>
            <a:off x="4958005" y="5257801"/>
            <a:ext cx="4084396" cy="121523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9082538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animBg="1"/>
      <p:bldP spid="25" grpId="0" animBg="1"/>
      <p:bldP spid="26" grpId="0" animBg="1"/>
      <p:bldP spid="32" grpId="0"/>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3798156" y="2296135"/>
            <a:ext cx="5193632" cy="3157728"/>
          </a:xfrm>
          <a:prstGeom prst="rect">
            <a:avLst/>
          </a:prstGeom>
        </p:spPr>
      </p:pic>
      <p:sp>
        <p:nvSpPr>
          <p:cNvPr id="2" name="Title 1"/>
          <p:cNvSpPr>
            <a:spLocks noGrp="1"/>
          </p:cNvSpPr>
          <p:nvPr>
            <p:ph type="title"/>
          </p:nvPr>
        </p:nvSpPr>
        <p:spPr/>
        <p:txBody>
          <a:bodyPr/>
          <a:lstStyle/>
          <a:p>
            <a:r>
              <a:rPr lang="en-US" dirty="0" smtClean="0"/>
              <a:t>Motif Conductance: Example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38</a:t>
            </a:fld>
            <a:endParaRPr lang="en-US"/>
          </a:p>
        </p:txBody>
      </p:sp>
      <p:sp>
        <p:nvSpPr>
          <p:cNvPr id="9" name="TextBox 8"/>
          <p:cNvSpPr txBox="1"/>
          <p:nvPr/>
        </p:nvSpPr>
        <p:spPr>
          <a:xfrm>
            <a:off x="347892" y="1600201"/>
            <a:ext cx="1675203" cy="666786"/>
          </a:xfrm>
          <a:prstGeom prst="rect">
            <a:avLst/>
          </a:prstGeom>
          <a:noFill/>
        </p:spPr>
        <p:txBody>
          <a:bodyPr wrap="square" rtlCol="0">
            <a:spAutoFit/>
          </a:bodyPr>
          <a:lstStyle/>
          <a:p>
            <a:r>
              <a:rPr lang="en-US" sz="3733" dirty="0">
                <a:solidFill>
                  <a:srgbClr val="C00000"/>
                </a:solidFill>
                <a:latin typeface="Helvetica Neue Light" charset="0"/>
                <a:ea typeface="Helvetica Neue Light" charset="0"/>
                <a:cs typeface="Helvetica Neue Light" charset="0"/>
              </a:rPr>
              <a:t>Motif:</a:t>
            </a:r>
            <a:endParaRPr lang="en-US" sz="3733" dirty="0">
              <a:solidFill>
                <a:srgbClr val="C00000"/>
              </a:solidFill>
              <a:latin typeface="Helvetica Neue Light" charset="0"/>
              <a:ea typeface="Helvetica Neue Light" charset="0"/>
              <a:cs typeface="Helvetica Neue Light" charset="0"/>
            </a:endParaRPr>
          </a:p>
        </p:txBody>
      </p:sp>
      <p:pic>
        <p:nvPicPr>
          <p:cNvPr id="10" name="Picture 9" descr="latex-image-1.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25600" y="6051997"/>
            <a:ext cx="5080000" cy="729803"/>
          </a:xfrm>
          <a:prstGeom prst="rect">
            <a:avLst/>
          </a:prstGeom>
        </p:spPr>
      </p:pic>
      <p:pic>
        <p:nvPicPr>
          <p:cNvPr id="16" name="Picture 15"/>
          <p:cNvPicPr>
            <a:picLocks noChangeAspect="1"/>
          </p:cNvPicPr>
          <p:nvPr/>
        </p:nvPicPr>
        <p:blipFill>
          <a:blip r:embed="rId5"/>
          <a:stretch>
            <a:fillRect/>
          </a:stretch>
        </p:blipFill>
        <p:spPr>
          <a:xfrm>
            <a:off x="508001" y="2209802"/>
            <a:ext cx="1793764" cy="1625599"/>
          </a:xfrm>
          <a:prstGeom prst="rect">
            <a:avLst/>
          </a:prstGeom>
        </p:spPr>
      </p:pic>
      <p:pic>
        <p:nvPicPr>
          <p:cNvPr id="17" name="Picture 16"/>
          <p:cNvPicPr>
            <a:picLocks noChangeAspect="1"/>
          </p:cNvPicPr>
          <p:nvPr/>
        </p:nvPicPr>
        <p:blipFill>
          <a:blip r:embed="rId5"/>
          <a:stretch>
            <a:fillRect/>
          </a:stretch>
        </p:blipFill>
        <p:spPr>
          <a:xfrm>
            <a:off x="3404797" y="5593849"/>
            <a:ext cx="862403" cy="781551"/>
          </a:xfrm>
          <a:prstGeom prst="rect">
            <a:avLst/>
          </a:prstGeom>
        </p:spPr>
      </p:pic>
      <p:pic>
        <p:nvPicPr>
          <p:cNvPr id="20" name="Picture 19"/>
          <p:cNvPicPr>
            <a:picLocks noChangeAspect="1"/>
          </p:cNvPicPr>
          <p:nvPr/>
        </p:nvPicPr>
        <p:blipFill>
          <a:blip r:embed="rId6"/>
          <a:stretch>
            <a:fillRect/>
          </a:stretch>
        </p:blipFill>
        <p:spPr>
          <a:xfrm>
            <a:off x="3860800" y="1610984"/>
            <a:ext cx="5181600" cy="3850016"/>
          </a:xfrm>
          <a:prstGeom prst="rect">
            <a:avLst/>
          </a:prstGeom>
        </p:spPr>
      </p:pic>
      <p:sp>
        <p:nvSpPr>
          <p:cNvPr id="14" name="TextBox 13"/>
          <p:cNvSpPr txBox="1"/>
          <p:nvPr/>
        </p:nvSpPr>
        <p:spPr>
          <a:xfrm>
            <a:off x="3404797" y="1600201"/>
            <a:ext cx="2183203" cy="666786"/>
          </a:xfrm>
          <a:prstGeom prst="rect">
            <a:avLst/>
          </a:prstGeom>
          <a:noFill/>
        </p:spPr>
        <p:txBody>
          <a:bodyPr wrap="square" rtlCol="0">
            <a:spAutoFit/>
          </a:bodyPr>
          <a:lstStyle/>
          <a:p>
            <a:r>
              <a:rPr lang="en-US" sz="3733">
                <a:solidFill>
                  <a:srgbClr val="C00000"/>
                </a:solidFill>
                <a:latin typeface="Helvetica Neue Light" charset="0"/>
                <a:ea typeface="Helvetica Neue Light" charset="0"/>
                <a:cs typeface="Helvetica Neue Light" charset="0"/>
              </a:rPr>
              <a:t>Network:</a:t>
            </a:r>
            <a:endParaRPr lang="en-US" sz="3733" dirty="0">
              <a:solidFill>
                <a:srgbClr val="C00000"/>
              </a:solidFill>
              <a:latin typeface="Helvetica Neue Light" charset="0"/>
              <a:ea typeface="Helvetica Neue Light" charset="0"/>
              <a:cs typeface="Helvetica Neue Light" charset="0"/>
            </a:endParaRPr>
          </a:p>
        </p:txBody>
      </p:sp>
      <p:pic>
        <p:nvPicPr>
          <p:cNvPr id="21" name="Picture 20"/>
          <p:cNvPicPr>
            <a:picLocks noChangeAspect="1"/>
          </p:cNvPicPr>
          <p:nvPr/>
        </p:nvPicPr>
        <p:blipFill rotWithShape="1">
          <a:blip r:embed="rId6" cstate="email">
            <a:extLst>
              <a:ext uri="{28A0092B-C50C-407E-A947-70E740481C1C}">
                <a14:useLocalDpi xmlns:a14="http://schemas.microsoft.com/office/drawing/2010/main"/>
              </a:ext>
            </a:extLst>
          </a:blip>
          <a:srcRect l="52625" t="-1" r="23845" b="77880"/>
          <a:stretch/>
        </p:blipFill>
        <p:spPr>
          <a:xfrm>
            <a:off x="6604000" y="1580107"/>
            <a:ext cx="1219200" cy="851687"/>
          </a:xfrm>
          <a:prstGeom prst="rect">
            <a:avLst/>
          </a:prstGeom>
        </p:spPr>
      </p:pic>
      <p:sp>
        <p:nvSpPr>
          <p:cNvPr id="22" name="Arc 21"/>
          <p:cNvSpPr/>
          <p:nvPr/>
        </p:nvSpPr>
        <p:spPr>
          <a:xfrm rot="5400000">
            <a:off x="1194549" y="-1161572"/>
            <a:ext cx="6190463" cy="5892800"/>
          </a:xfrm>
          <a:prstGeom prst="arc">
            <a:avLst>
              <a:gd name="adj1" fmla="val 16200000"/>
              <a:gd name="adj2" fmla="val 324948"/>
            </a:avLst>
          </a:prstGeom>
          <a:ln w="28575">
            <a:solidFill>
              <a:srgbClr val="BF238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p>
        </p:txBody>
      </p:sp>
      <p:sp>
        <p:nvSpPr>
          <p:cNvPr id="23" name="Rectangle 22"/>
          <p:cNvSpPr/>
          <p:nvPr/>
        </p:nvSpPr>
        <p:spPr>
          <a:xfrm>
            <a:off x="5892800" y="5765801"/>
            <a:ext cx="1016000" cy="1039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Rectangle 23"/>
          <p:cNvSpPr/>
          <p:nvPr/>
        </p:nvSpPr>
        <p:spPr>
          <a:xfrm>
            <a:off x="7315200" y="1784608"/>
            <a:ext cx="609600" cy="7299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736681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Higher-order Partitioning</a:t>
            </a:r>
            <a:endParaRPr lang="en-US" dirty="0"/>
          </a:p>
        </p:txBody>
      </p:sp>
      <p:sp>
        <p:nvSpPr>
          <p:cNvPr id="3" name="Content Placeholder 2"/>
          <p:cNvSpPr>
            <a:spLocks noGrp="1"/>
          </p:cNvSpPr>
          <p:nvPr>
            <p:ph idx="1"/>
          </p:nvPr>
        </p:nvSpPr>
        <p:spPr>
          <a:xfrm>
            <a:off x="457200" y="1600201"/>
            <a:ext cx="8382000" cy="4861657"/>
          </a:xfrm>
        </p:spPr>
        <p:txBody>
          <a:bodyPr/>
          <a:lstStyle/>
          <a:p>
            <a:pPr marL="0" indent="0">
              <a:buNone/>
            </a:pPr>
            <a:r>
              <a:rPr lang="en-US" sz="4267" dirty="0">
                <a:solidFill>
                  <a:srgbClr val="C00000"/>
                </a:solidFill>
              </a:rPr>
              <a:t>How do we find clusters of motifs?</a:t>
            </a:r>
          </a:p>
          <a:p>
            <a:pPr lvl="1"/>
            <a:r>
              <a:rPr lang="en-US" dirty="0" smtClean="0"/>
              <a:t>Given a motif M and a graph G</a:t>
            </a:r>
          </a:p>
          <a:p>
            <a:pPr lvl="1"/>
            <a:r>
              <a:rPr lang="en-US" dirty="0" smtClean="0"/>
              <a:t>Find a set of nodes S that </a:t>
            </a:r>
            <a:br>
              <a:rPr lang="en-US" dirty="0" smtClean="0"/>
            </a:br>
            <a:r>
              <a:rPr lang="en-US" dirty="0" smtClean="0"/>
              <a:t>minimizes motif conductance</a:t>
            </a:r>
          </a:p>
          <a:p>
            <a:pPr lvl="4"/>
            <a:endParaRPr lang="en-US" dirty="0" smtClean="0"/>
          </a:p>
          <a:p>
            <a:pPr lvl="4"/>
            <a:endParaRPr lang="en-US" dirty="0"/>
          </a:p>
          <a:p>
            <a:pPr lvl="4"/>
            <a:endParaRPr lang="en-US" dirty="0" smtClean="0"/>
          </a:p>
          <a:p>
            <a:pPr marL="0" indent="0">
              <a:buNone/>
            </a:pPr>
            <a:r>
              <a:rPr lang="en-US" sz="2800" dirty="0" smtClean="0">
                <a:solidFill>
                  <a:srgbClr val="C00000"/>
                </a:solidFill>
              </a:rPr>
              <a:t>Bad news: </a:t>
            </a:r>
            <a:r>
              <a:rPr lang="en-US" sz="2800" dirty="0" smtClean="0"/>
              <a:t>Finding set </a:t>
            </a:r>
            <a:r>
              <a:rPr lang="en-US" sz="2800" dirty="0"/>
              <a:t>S </a:t>
            </a:r>
            <a:r>
              <a:rPr lang="en-US" sz="2800" dirty="0" smtClean="0"/>
              <a:t>with the minimal motif conductance is computationally intractable (NP-hard)!</a:t>
            </a:r>
          </a:p>
        </p:txBody>
      </p:sp>
      <p:sp>
        <p:nvSpPr>
          <p:cNvPr id="7" name="Slide Number Placeholder 6"/>
          <p:cNvSpPr>
            <a:spLocks noGrp="1"/>
          </p:cNvSpPr>
          <p:nvPr>
            <p:ph type="sldNum" sz="quarter" idx="12"/>
          </p:nvPr>
        </p:nvSpPr>
        <p:spPr/>
        <p:txBody>
          <a:bodyPr/>
          <a:lstStyle/>
          <a:p>
            <a:fld id="{4D267013-DFFC-4352-B274-32112D0CCE19}" type="slidenum">
              <a:rPr lang="en-US" smtClean="0"/>
              <a:pPr/>
              <a:t>39</a:t>
            </a:fld>
            <a:endParaRPr lang="en-US"/>
          </a:p>
        </p:txBody>
      </p:sp>
      <p:sp>
        <p:nvSpPr>
          <p:cNvPr id="8" name="Rectangle 7"/>
          <p:cNvSpPr/>
          <p:nvPr/>
        </p:nvSpPr>
        <p:spPr>
          <a:xfrm>
            <a:off x="1927538" y="6473031"/>
            <a:ext cx="4546437" cy="379656"/>
          </a:xfrm>
          <a:prstGeom prst="rect">
            <a:avLst/>
          </a:prstGeom>
        </p:spPr>
        <p:txBody>
          <a:bodyPr wrap="none">
            <a:spAutoFit/>
          </a:bodyPr>
          <a:lstStyle/>
          <a:p>
            <a:r>
              <a:rPr lang="en-US" sz="1867" dirty="0">
                <a:solidFill>
                  <a:schemeClr val="bg1">
                    <a:lumMod val="50000"/>
                  </a:schemeClr>
                </a:solidFill>
                <a:latin typeface="Helvetica Neue Light" charset="0"/>
                <a:ea typeface="Helvetica Neue Light" charset="0"/>
                <a:cs typeface="Helvetica Neue Light" charset="0"/>
              </a:rPr>
              <a:t>[Benson, </a:t>
            </a:r>
            <a:r>
              <a:rPr lang="en-US" sz="1867" dirty="0" err="1">
                <a:solidFill>
                  <a:schemeClr val="bg1">
                    <a:lumMod val="50000"/>
                  </a:schemeClr>
                </a:solidFill>
                <a:latin typeface="Helvetica Neue Light" charset="0"/>
                <a:ea typeface="Helvetica Neue Light" charset="0"/>
                <a:cs typeface="Helvetica Neue Light" charset="0"/>
              </a:rPr>
              <a:t>Gleich</a:t>
            </a:r>
            <a:r>
              <a:rPr lang="en-US" sz="1867" dirty="0">
                <a:solidFill>
                  <a:schemeClr val="bg1">
                    <a:lumMod val="50000"/>
                  </a:schemeClr>
                </a:solidFill>
                <a:latin typeface="Helvetica Neue Light" charset="0"/>
                <a:ea typeface="Helvetica Neue Light" charset="0"/>
                <a:cs typeface="Helvetica Neue Light" charset="0"/>
              </a:rPr>
              <a:t>, </a:t>
            </a:r>
            <a:r>
              <a:rPr lang="en-US" sz="1867" dirty="0" err="1">
                <a:solidFill>
                  <a:schemeClr val="bg1">
                    <a:lumMod val="50000"/>
                  </a:schemeClr>
                </a:solidFill>
                <a:latin typeface="Helvetica Neue Light" charset="0"/>
                <a:ea typeface="Helvetica Neue Light" charset="0"/>
                <a:cs typeface="Helvetica Neue Light" charset="0"/>
              </a:rPr>
              <a:t>Leskovec</a:t>
            </a:r>
            <a:r>
              <a:rPr lang="en-US" sz="1867" dirty="0">
                <a:solidFill>
                  <a:schemeClr val="bg1">
                    <a:lumMod val="50000"/>
                  </a:schemeClr>
                </a:solidFill>
                <a:latin typeface="Helvetica Neue Light" charset="0"/>
                <a:ea typeface="Helvetica Neue Light" charset="0"/>
                <a:cs typeface="Helvetica Neue Light" charset="0"/>
              </a:rPr>
              <a:t>, Science 2016]</a:t>
            </a:r>
            <a:endParaRPr lang="en-US" sz="1867" dirty="0">
              <a:solidFill>
                <a:schemeClr val="bg1">
                  <a:lumMod val="50000"/>
                </a:schemeClr>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1673346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Advanced Frequent Pattern Mining</a:t>
            </a:r>
            <a:endParaRPr lang="en-US" dirty="0"/>
          </a:p>
        </p:txBody>
      </p:sp>
      <p:sp>
        <p:nvSpPr>
          <p:cNvPr id="3" name="Content Placeholder 2"/>
          <p:cNvSpPr>
            <a:spLocks noGrp="1"/>
          </p:cNvSpPr>
          <p:nvPr>
            <p:ph idx="1"/>
          </p:nvPr>
        </p:nvSpPr>
        <p:spPr/>
        <p:txBody>
          <a:bodyPr/>
          <a:lstStyle/>
          <a:p>
            <a:r>
              <a:rPr lang="en-US" altLang="en-US" dirty="0" smtClean="0"/>
              <a:t>Mining Diverse Patterns</a:t>
            </a:r>
          </a:p>
          <a:p>
            <a:r>
              <a:rPr lang="en-US" altLang="en-US" dirty="0" smtClean="0"/>
              <a:t>Constraint-Based Frequent Pattern Mining</a:t>
            </a:r>
          </a:p>
          <a:p>
            <a:r>
              <a:rPr lang="en-US" altLang="en-US" b="1" dirty="0" smtClean="0"/>
              <a:t>Sequential Pattern Mining</a:t>
            </a:r>
          </a:p>
          <a:p>
            <a:r>
              <a:rPr lang="en-US" altLang="en-US" dirty="0" smtClean="0"/>
              <a:t>Graph Pattern Mining</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4</a:t>
            </a:fld>
            <a:endParaRPr lang="en-US"/>
          </a:p>
        </p:txBody>
      </p:sp>
    </p:spTree>
    <p:extLst>
      <p:ext uri="{BB962C8B-B14F-4D97-AF65-F5344CB8AC3E}">
        <p14:creationId xmlns:p14="http://schemas.microsoft.com/office/powerpoint/2010/main" val="13621600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Motif Spectral Clustering</a:t>
            </a:r>
          </a:p>
        </p:txBody>
      </p:sp>
      <p:sp>
        <p:nvSpPr>
          <p:cNvPr id="3" name="Content Placeholder 2"/>
          <p:cNvSpPr>
            <a:spLocks noGrp="1"/>
          </p:cNvSpPr>
          <p:nvPr>
            <p:ph idx="1"/>
          </p:nvPr>
        </p:nvSpPr>
        <p:spPr>
          <a:xfrm>
            <a:off x="457200" y="1600200"/>
            <a:ext cx="8483600" cy="5080000"/>
          </a:xfrm>
        </p:spPr>
        <p:txBody>
          <a:bodyPr>
            <a:normAutofit/>
          </a:bodyPr>
          <a:lstStyle/>
          <a:p>
            <a:pPr marL="0" indent="0">
              <a:buNone/>
            </a:pPr>
            <a:r>
              <a:rPr lang="en-US" sz="4267" dirty="0">
                <a:solidFill>
                  <a:srgbClr val="C00000"/>
                </a:solidFill>
              </a:rPr>
              <a:t>Solution:</a:t>
            </a:r>
            <a:r>
              <a:rPr lang="en-US" sz="4267" dirty="0"/>
              <a:t> Motif </a:t>
            </a:r>
            <a:r>
              <a:rPr lang="en-US" sz="4267" dirty="0"/>
              <a:t>Spectral </a:t>
            </a:r>
            <a:r>
              <a:rPr lang="en-US" sz="4267" dirty="0"/>
              <a:t>Clustering</a:t>
            </a:r>
          </a:p>
          <a:p>
            <a:pPr lvl="1"/>
            <a:r>
              <a:rPr lang="en-US" dirty="0" smtClean="0"/>
              <a:t>Input: Graph G and motif M</a:t>
            </a:r>
          </a:p>
          <a:p>
            <a:pPr lvl="1"/>
            <a:r>
              <a:rPr lang="en-US" dirty="0" smtClean="0"/>
              <a:t>Using G form a new weighted graph W</a:t>
            </a:r>
          </a:p>
          <a:p>
            <a:pPr lvl="1"/>
            <a:r>
              <a:rPr lang="en-US" dirty="0" smtClean="0"/>
              <a:t>Apply spectral clustering on W</a:t>
            </a:r>
          </a:p>
          <a:p>
            <a:pPr lvl="1"/>
            <a:r>
              <a:rPr lang="en-US" dirty="0" smtClean="0"/>
              <a:t>Output the clusters</a:t>
            </a:r>
          </a:p>
          <a:p>
            <a:pPr marL="0" indent="0">
              <a:buNone/>
            </a:pPr>
            <a:r>
              <a:rPr lang="en-US" dirty="0" smtClean="0">
                <a:solidFill>
                  <a:srgbClr val="C00000"/>
                </a:solidFill>
              </a:rPr>
              <a:t>Theorem:</a:t>
            </a:r>
            <a:r>
              <a:rPr lang="en-US" dirty="0" smtClean="0"/>
              <a:t> Resulting clusters will obtain near optimal motif conductance</a:t>
            </a:r>
            <a:endParaRPr lang="en-US" dirty="0"/>
          </a:p>
        </p:txBody>
      </p:sp>
      <p:sp>
        <p:nvSpPr>
          <p:cNvPr id="4" name="Slide Number Placeholder 3"/>
          <p:cNvSpPr>
            <a:spLocks noGrp="1"/>
          </p:cNvSpPr>
          <p:nvPr>
            <p:ph type="sldNum" sz="quarter" idx="12"/>
          </p:nvPr>
        </p:nvSpPr>
        <p:spPr/>
        <p:txBody>
          <a:bodyPr/>
          <a:lstStyle/>
          <a:p>
            <a:fld id="{4D267013-DFFC-4352-B274-32112D0CCE19}" type="slidenum">
              <a:rPr lang="en-US" smtClean="0"/>
              <a:t>40</a:t>
            </a:fld>
            <a:endParaRPr lang="en-US"/>
          </a:p>
        </p:txBody>
      </p:sp>
      <p:sp>
        <p:nvSpPr>
          <p:cNvPr id="5" name="Rectangle 4"/>
          <p:cNvSpPr/>
          <p:nvPr/>
        </p:nvSpPr>
        <p:spPr>
          <a:xfrm>
            <a:off x="1927538" y="6473031"/>
            <a:ext cx="4546437" cy="379656"/>
          </a:xfrm>
          <a:prstGeom prst="rect">
            <a:avLst/>
          </a:prstGeom>
        </p:spPr>
        <p:txBody>
          <a:bodyPr wrap="none">
            <a:spAutoFit/>
          </a:bodyPr>
          <a:lstStyle/>
          <a:p>
            <a:r>
              <a:rPr lang="en-US" sz="1867" dirty="0">
                <a:solidFill>
                  <a:schemeClr val="bg1">
                    <a:lumMod val="50000"/>
                  </a:schemeClr>
                </a:solidFill>
                <a:latin typeface="Helvetica Neue Light" charset="0"/>
                <a:ea typeface="Helvetica Neue Light" charset="0"/>
                <a:cs typeface="Helvetica Neue Light" charset="0"/>
              </a:rPr>
              <a:t>[Benson, </a:t>
            </a:r>
            <a:r>
              <a:rPr lang="en-US" sz="1867" dirty="0" err="1">
                <a:solidFill>
                  <a:schemeClr val="bg1">
                    <a:lumMod val="50000"/>
                  </a:schemeClr>
                </a:solidFill>
                <a:latin typeface="Helvetica Neue Light" charset="0"/>
                <a:ea typeface="Helvetica Neue Light" charset="0"/>
                <a:cs typeface="Helvetica Neue Light" charset="0"/>
              </a:rPr>
              <a:t>Gleich</a:t>
            </a:r>
            <a:r>
              <a:rPr lang="en-US" sz="1867" dirty="0">
                <a:solidFill>
                  <a:schemeClr val="bg1">
                    <a:lumMod val="50000"/>
                  </a:schemeClr>
                </a:solidFill>
                <a:latin typeface="Helvetica Neue Light" charset="0"/>
                <a:ea typeface="Helvetica Neue Light" charset="0"/>
                <a:cs typeface="Helvetica Neue Light" charset="0"/>
              </a:rPr>
              <a:t>, </a:t>
            </a:r>
            <a:r>
              <a:rPr lang="en-US" sz="1867" dirty="0" err="1">
                <a:solidFill>
                  <a:schemeClr val="bg1">
                    <a:lumMod val="50000"/>
                  </a:schemeClr>
                </a:solidFill>
                <a:latin typeface="Helvetica Neue Light" charset="0"/>
                <a:ea typeface="Helvetica Neue Light" charset="0"/>
                <a:cs typeface="Helvetica Neue Light" charset="0"/>
              </a:rPr>
              <a:t>Leskovec</a:t>
            </a:r>
            <a:r>
              <a:rPr lang="en-US" sz="1867" dirty="0">
                <a:solidFill>
                  <a:schemeClr val="bg1">
                    <a:lumMod val="50000"/>
                  </a:schemeClr>
                </a:solidFill>
                <a:latin typeface="Helvetica Neue Light" charset="0"/>
                <a:ea typeface="Helvetica Neue Light" charset="0"/>
                <a:cs typeface="Helvetica Neue Light" charset="0"/>
              </a:rPr>
              <a:t>, Science 2016]</a:t>
            </a:r>
          </a:p>
        </p:txBody>
      </p:sp>
    </p:spTree>
    <p:extLst>
      <p:ext uri="{BB962C8B-B14F-4D97-AF65-F5344CB8AC3E}">
        <p14:creationId xmlns:p14="http://schemas.microsoft.com/office/powerpoint/2010/main" val="21307505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38949" y="2626447"/>
            <a:ext cx="4105051" cy="2438400"/>
          </a:xfrm>
          <a:prstGeom prst="rect">
            <a:avLst/>
          </a:prstGeom>
        </p:spPr>
      </p:pic>
      <p:grpSp>
        <p:nvGrpSpPr>
          <p:cNvPr id="57" name="Group 56"/>
          <p:cNvGrpSpPr/>
          <p:nvPr/>
        </p:nvGrpSpPr>
        <p:grpSpPr>
          <a:xfrm>
            <a:off x="5242151" y="2514601"/>
            <a:ext cx="3549680" cy="2102822"/>
            <a:chOff x="3931613" y="1885950"/>
            <a:chExt cx="2662260" cy="1577117"/>
          </a:xfrm>
        </p:grpSpPr>
        <p:sp>
          <p:nvSpPr>
            <p:cNvPr id="29" name="TextBox 28"/>
            <p:cNvSpPr txBox="1"/>
            <p:nvPr/>
          </p:nvSpPr>
          <p:spPr>
            <a:xfrm>
              <a:off x="4382637" y="23431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3</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0" name="TextBox 29"/>
            <p:cNvSpPr txBox="1"/>
            <p:nvPr/>
          </p:nvSpPr>
          <p:spPr>
            <a:xfrm>
              <a:off x="4090363" y="25717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1" name="TextBox 30"/>
            <p:cNvSpPr txBox="1"/>
            <p:nvPr/>
          </p:nvSpPr>
          <p:spPr>
            <a:xfrm>
              <a:off x="3931613" y="23709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2" name="TextBox 31"/>
            <p:cNvSpPr txBox="1"/>
            <p:nvPr/>
          </p:nvSpPr>
          <p:spPr>
            <a:xfrm>
              <a:off x="4007813" y="2142351"/>
              <a:ext cx="223860" cy="253916"/>
            </a:xfrm>
            <a:prstGeom prst="rect">
              <a:avLst/>
            </a:prstGeom>
            <a:noFill/>
          </p:spPr>
          <p:txBody>
            <a:bodyPr wrap="none" rtlCol="0">
              <a:spAutoFit/>
            </a:bodyPr>
            <a:lstStyle/>
            <a:p>
              <a:r>
                <a:rPr lang="en-US" sz="1600" dirty="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3" name="TextBox 32"/>
            <p:cNvSpPr txBox="1"/>
            <p:nvPr/>
          </p:nvSpPr>
          <p:spPr>
            <a:xfrm>
              <a:off x="4166563" y="18859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4" name="TextBox 33"/>
            <p:cNvSpPr txBox="1"/>
            <p:nvPr/>
          </p:nvSpPr>
          <p:spPr>
            <a:xfrm>
              <a:off x="4928563" y="19621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5" name="TextBox 34"/>
            <p:cNvSpPr txBox="1"/>
            <p:nvPr/>
          </p:nvSpPr>
          <p:spPr>
            <a:xfrm>
              <a:off x="4804987" y="22947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6" name="TextBox 35"/>
            <p:cNvSpPr txBox="1"/>
            <p:nvPr/>
          </p:nvSpPr>
          <p:spPr>
            <a:xfrm>
              <a:off x="4652587" y="31051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7" name="TextBox 36"/>
            <p:cNvSpPr txBox="1"/>
            <p:nvPr/>
          </p:nvSpPr>
          <p:spPr>
            <a:xfrm>
              <a:off x="5101711" y="32091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8" name="TextBox 37"/>
            <p:cNvSpPr txBox="1"/>
            <p:nvPr/>
          </p:nvSpPr>
          <p:spPr>
            <a:xfrm>
              <a:off x="4949311" y="28281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41" name="TextBox 40"/>
            <p:cNvSpPr txBox="1"/>
            <p:nvPr/>
          </p:nvSpPr>
          <p:spPr>
            <a:xfrm>
              <a:off x="5643187" y="27241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42" name="TextBox 41"/>
            <p:cNvSpPr txBox="1"/>
            <p:nvPr/>
          </p:nvSpPr>
          <p:spPr>
            <a:xfrm>
              <a:off x="5795587" y="31329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43" name="TextBox 42"/>
            <p:cNvSpPr txBox="1"/>
            <p:nvPr/>
          </p:nvSpPr>
          <p:spPr>
            <a:xfrm>
              <a:off x="6328987" y="2571750"/>
              <a:ext cx="223860" cy="253916"/>
            </a:xfrm>
            <a:prstGeom prst="rect">
              <a:avLst/>
            </a:prstGeom>
            <a:noFill/>
          </p:spPr>
          <p:txBody>
            <a:bodyPr wrap="none" rtlCol="0">
              <a:spAutoFit/>
            </a:bodyPr>
            <a:lstStyle/>
            <a:p>
              <a:r>
                <a:rPr lang="en-US" sz="1600" dirty="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44" name="TextBox 43"/>
            <p:cNvSpPr txBox="1"/>
            <p:nvPr/>
          </p:nvSpPr>
          <p:spPr>
            <a:xfrm>
              <a:off x="6370013" y="29805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45" name="TextBox 44"/>
            <p:cNvSpPr txBox="1"/>
            <p:nvPr/>
          </p:nvSpPr>
          <p:spPr>
            <a:xfrm>
              <a:off x="5989013" y="28281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2</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grpSp>
      <p:sp>
        <p:nvSpPr>
          <p:cNvPr id="2" name="Title 1"/>
          <p:cNvSpPr>
            <a:spLocks noGrp="1"/>
          </p:cNvSpPr>
          <p:nvPr>
            <p:ph type="title"/>
          </p:nvPr>
        </p:nvSpPr>
        <p:spPr/>
        <p:txBody>
          <a:bodyPr/>
          <a:lstStyle/>
          <a:p>
            <a:r>
              <a:rPr lang="en-US" dirty="0" smtClean="0"/>
              <a:t>Motif Spectral Clustering</a:t>
            </a:r>
            <a:endParaRPr lang="en-US" dirty="0"/>
          </a:p>
        </p:txBody>
      </p:sp>
      <p:sp>
        <p:nvSpPr>
          <p:cNvPr id="7" name="Arc 6"/>
          <p:cNvSpPr/>
          <p:nvPr/>
        </p:nvSpPr>
        <p:spPr>
          <a:xfrm>
            <a:off x="3609565" y="2534524"/>
            <a:ext cx="1368836" cy="881777"/>
          </a:xfrm>
          <a:prstGeom prst="arc">
            <a:avLst>
              <a:gd name="adj1" fmla="val 11866878"/>
              <a:gd name="adj2" fmla="val 20421232"/>
            </a:avLst>
          </a:prstGeom>
          <a:ln w="57150">
            <a:solidFill>
              <a:srgbClr val="C00000"/>
            </a:solidFill>
            <a:tailEnd type="triangle"/>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sz="2400" baseline="-25000"/>
          </a:p>
        </p:txBody>
      </p:sp>
      <p:sp>
        <p:nvSpPr>
          <p:cNvPr id="12" name="Slide Number Placeholder 11"/>
          <p:cNvSpPr>
            <a:spLocks noGrp="1"/>
          </p:cNvSpPr>
          <p:nvPr>
            <p:ph type="sldNum" sz="quarter" idx="12"/>
          </p:nvPr>
        </p:nvSpPr>
        <p:spPr/>
        <p:txBody>
          <a:bodyPr/>
          <a:lstStyle/>
          <a:p>
            <a:fld id="{4D267013-DFFC-4352-B274-32112D0CCE19}" type="slidenum">
              <a:rPr lang="en-US" smtClean="0"/>
              <a:t>41</a:t>
            </a:fld>
            <a:endParaRPr lang="en-US"/>
          </a:p>
        </p:txBody>
      </p:sp>
      <p:cxnSp>
        <p:nvCxnSpPr>
          <p:cNvPr id="10" name="Straight Connector 9"/>
          <p:cNvCxnSpPr/>
          <p:nvPr/>
        </p:nvCxnSpPr>
        <p:spPr>
          <a:xfrm>
            <a:off x="8212667" y="3589867"/>
            <a:ext cx="135467" cy="82126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a:off x="6662583" y="4463533"/>
            <a:ext cx="561528" cy="338387"/>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3"/>
          <a:stretch>
            <a:fillRect/>
          </a:stretch>
        </p:blipFill>
        <p:spPr>
          <a:xfrm>
            <a:off x="3668112" y="1498601"/>
            <a:ext cx="1107089" cy="1003300"/>
          </a:xfrm>
          <a:prstGeom prst="rect">
            <a:avLst/>
          </a:prstGeom>
        </p:spPr>
      </p:pic>
      <p:pic>
        <p:nvPicPr>
          <p:cNvPr id="27" name="Picture 2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551" y="2514600"/>
            <a:ext cx="4105051" cy="2438400"/>
          </a:xfrm>
          <a:prstGeom prst="rect">
            <a:avLst/>
          </a:prstGeom>
        </p:spPr>
      </p:pic>
      <p:pic>
        <p:nvPicPr>
          <p:cNvPr id="51" name="Picture 5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711" y="2514600"/>
            <a:ext cx="4105051" cy="2438400"/>
          </a:xfrm>
          <a:prstGeom prst="rect">
            <a:avLst/>
          </a:prstGeom>
        </p:spPr>
      </p:pic>
      <p:sp>
        <p:nvSpPr>
          <p:cNvPr id="53" name="TextBox 52"/>
          <p:cNvSpPr txBox="1"/>
          <p:nvPr/>
        </p:nvSpPr>
        <p:spPr>
          <a:xfrm>
            <a:off x="847640" y="5070158"/>
            <a:ext cx="1322798" cy="461665"/>
          </a:xfrm>
          <a:prstGeom prst="rect">
            <a:avLst/>
          </a:prstGeom>
          <a:noFill/>
        </p:spPr>
        <p:txBody>
          <a:bodyPr wrap="none" rtlCol="0">
            <a:spAutoFit/>
          </a:bodyPr>
          <a:lstStyle/>
          <a:p>
            <a:r>
              <a:rPr lang="en-US" sz="2400" dirty="0">
                <a:latin typeface="Helvetica Neue Light" charset="0"/>
                <a:ea typeface="Helvetica Neue Light" charset="0"/>
                <a:cs typeface="Helvetica Neue Light" charset="0"/>
              </a:rPr>
              <a:t>Graph G</a:t>
            </a:r>
            <a:endParaRPr lang="en-US" sz="2400" dirty="0">
              <a:latin typeface="Helvetica Neue Light" charset="0"/>
              <a:ea typeface="Helvetica Neue Light" charset="0"/>
              <a:cs typeface="Helvetica Neue Light" charset="0"/>
            </a:endParaRPr>
          </a:p>
        </p:txBody>
      </p:sp>
      <p:sp>
        <p:nvSpPr>
          <p:cNvPr id="54" name="TextBox 53"/>
          <p:cNvSpPr txBox="1"/>
          <p:nvPr/>
        </p:nvSpPr>
        <p:spPr>
          <a:xfrm>
            <a:off x="5588001" y="5070158"/>
            <a:ext cx="2926699" cy="461665"/>
          </a:xfrm>
          <a:prstGeom prst="rect">
            <a:avLst/>
          </a:prstGeom>
          <a:noFill/>
        </p:spPr>
        <p:txBody>
          <a:bodyPr wrap="none" rtlCol="0">
            <a:spAutoFit/>
          </a:bodyPr>
          <a:lstStyle/>
          <a:p>
            <a:r>
              <a:rPr lang="en-US" sz="2400" dirty="0">
                <a:latin typeface="Helvetica Neue Light" charset="0"/>
                <a:ea typeface="Helvetica Neue Light" charset="0"/>
                <a:cs typeface="Helvetica Neue Light" charset="0"/>
              </a:rPr>
              <a:t>Weighted graph W</a:t>
            </a:r>
            <a:r>
              <a:rPr lang="en-US" sz="2400" baseline="30000" dirty="0">
                <a:latin typeface="Helvetica Neue Light" charset="0"/>
                <a:ea typeface="Helvetica Neue Light" charset="0"/>
                <a:cs typeface="Helvetica Neue Light" charset="0"/>
              </a:rPr>
              <a:t>(M)</a:t>
            </a:r>
            <a:endParaRPr lang="en-US" sz="2400" baseline="30000" dirty="0">
              <a:latin typeface="Helvetica Neue Light" charset="0"/>
              <a:ea typeface="Helvetica Neue Light" charset="0"/>
              <a:cs typeface="Helvetica Neue Light" charset="0"/>
            </a:endParaRPr>
          </a:p>
        </p:txBody>
      </p:sp>
      <p:sp>
        <p:nvSpPr>
          <p:cNvPr id="55" name="TextBox 54"/>
          <p:cNvSpPr txBox="1"/>
          <p:nvPr/>
        </p:nvSpPr>
        <p:spPr>
          <a:xfrm>
            <a:off x="1201804" y="5882958"/>
            <a:ext cx="6671378" cy="461665"/>
          </a:xfrm>
          <a:prstGeom prst="rect">
            <a:avLst/>
          </a:prstGeom>
          <a:noFill/>
        </p:spPr>
        <p:txBody>
          <a:bodyPr wrap="none" rtlCol="0">
            <a:spAutoFit/>
          </a:bodyPr>
          <a:lstStyle/>
          <a:p>
            <a:r>
              <a:rPr lang="en-US" sz="2400" dirty="0" err="1">
                <a:solidFill>
                  <a:srgbClr val="C00000"/>
                </a:solidFill>
                <a:latin typeface="Helvetica Neue Light" charset="0"/>
                <a:ea typeface="Helvetica Neue Light" charset="0"/>
                <a:cs typeface="Helvetica Neue Light" charset="0"/>
              </a:rPr>
              <a:t>W</a:t>
            </a:r>
            <a:r>
              <a:rPr lang="en-US" sz="2400" baseline="-25000" dirty="0" err="1">
                <a:solidFill>
                  <a:srgbClr val="C00000"/>
                </a:solidFill>
                <a:latin typeface="Helvetica Neue Light" charset="0"/>
                <a:ea typeface="Helvetica Neue Light" charset="0"/>
                <a:cs typeface="Helvetica Neue Light" charset="0"/>
              </a:rPr>
              <a:t>ij</a:t>
            </a:r>
            <a:r>
              <a:rPr lang="en-US" sz="2400" baseline="30000" dirty="0">
                <a:solidFill>
                  <a:srgbClr val="C00000"/>
                </a:solidFill>
                <a:latin typeface="Helvetica Neue Light" charset="0"/>
                <a:ea typeface="Helvetica Neue Light" charset="0"/>
                <a:cs typeface="Helvetica Neue Light" charset="0"/>
              </a:rPr>
              <a:t>(M)</a:t>
            </a:r>
            <a:r>
              <a:rPr lang="en-US" sz="2400" dirty="0">
                <a:solidFill>
                  <a:srgbClr val="C00000"/>
                </a:solidFill>
                <a:latin typeface="Helvetica Neue Light" charset="0"/>
                <a:ea typeface="Helvetica Neue Light" charset="0"/>
                <a:cs typeface="Helvetica Neue Light" charset="0"/>
              </a:rPr>
              <a:t> = # of times edge (</a:t>
            </a:r>
            <a:r>
              <a:rPr lang="en-US" sz="2400" dirty="0" err="1">
                <a:solidFill>
                  <a:srgbClr val="C00000"/>
                </a:solidFill>
                <a:latin typeface="Helvetica Neue Light" charset="0"/>
                <a:ea typeface="Helvetica Neue Light" charset="0"/>
                <a:cs typeface="Helvetica Neue Light" charset="0"/>
              </a:rPr>
              <a:t>i,j</a:t>
            </a:r>
            <a:r>
              <a:rPr lang="en-US" sz="2400" dirty="0">
                <a:solidFill>
                  <a:srgbClr val="C00000"/>
                </a:solidFill>
                <a:latin typeface="Helvetica Neue Light" charset="0"/>
                <a:ea typeface="Helvetica Neue Light" charset="0"/>
                <a:cs typeface="Helvetica Neue Light" charset="0"/>
              </a:rPr>
              <a:t>) participates in motif M</a:t>
            </a:r>
            <a:endParaRPr lang="en-US" sz="2400" dirty="0">
              <a:solidFill>
                <a:srgbClr val="C0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875830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par>
                                <p:cTn id="14" presetID="1"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childTnLst>
                                </p:cTn>
                              </p:par>
                            </p:childTnLst>
                          </p:cTn>
                        </p:par>
                        <p:par>
                          <p:cTn id="16" fill="hold">
                            <p:stCondLst>
                              <p:cond delay="500"/>
                            </p:stCondLst>
                            <p:childTnLst>
                              <p:par>
                                <p:cTn id="17" presetID="22" presetClass="entr" presetSubtype="8" fill="hold"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wipe(left)">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5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4" grpId="0"/>
      <p:bldP spid="5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 Spectral Clustering</a:t>
            </a:r>
            <a:endParaRPr lang="en-US" dirty="0"/>
          </a:p>
        </p:txBody>
      </p:sp>
      <p:sp>
        <p:nvSpPr>
          <p:cNvPr id="3" name="Content Placeholder 2"/>
          <p:cNvSpPr>
            <a:spLocks noGrp="1"/>
          </p:cNvSpPr>
          <p:nvPr>
            <p:ph idx="1"/>
          </p:nvPr>
        </p:nvSpPr>
        <p:spPr>
          <a:xfrm>
            <a:off x="457201" y="1803400"/>
            <a:ext cx="4071449" cy="4876800"/>
          </a:xfrm>
        </p:spPr>
        <p:txBody>
          <a:bodyPr>
            <a:normAutofit/>
          </a:bodyPr>
          <a:lstStyle/>
          <a:p>
            <a:pPr marL="0" indent="0">
              <a:buNone/>
            </a:pPr>
            <a:r>
              <a:rPr lang="en-US" dirty="0" smtClean="0">
                <a:solidFill>
                  <a:srgbClr val="C00000"/>
                </a:solidFill>
              </a:rPr>
              <a:t>Insight</a:t>
            </a:r>
            <a:r>
              <a:rPr lang="en-US" dirty="0">
                <a:solidFill>
                  <a:srgbClr val="C00000"/>
                </a:solidFill>
              </a:rPr>
              <a:t>:</a:t>
            </a:r>
            <a:r>
              <a:rPr lang="en-US" dirty="0">
                <a:solidFill>
                  <a:schemeClr val="tx2"/>
                </a:solidFill>
              </a:rPr>
              <a:t> </a:t>
            </a:r>
            <a:r>
              <a:rPr lang="en-US" dirty="0" smtClean="0">
                <a:solidFill>
                  <a:schemeClr val="tx2"/>
                </a:solidFill>
              </a:rPr>
              <a:t/>
            </a:r>
            <a:br>
              <a:rPr lang="en-US" dirty="0" smtClean="0">
                <a:solidFill>
                  <a:schemeClr val="tx2"/>
                </a:solidFill>
              </a:rPr>
            </a:br>
            <a:r>
              <a:rPr lang="en-US" dirty="0"/>
              <a:t>Spectral clustering on weighted graph W</a:t>
            </a:r>
            <a:r>
              <a:rPr lang="en-US" baseline="30000" dirty="0"/>
              <a:t>(M)</a:t>
            </a:r>
            <a:r>
              <a:rPr lang="en-US" dirty="0"/>
              <a:t> finds clusters of low motif </a:t>
            </a:r>
            <a:r>
              <a:rPr lang="en-US" dirty="0"/>
              <a:t>conductance:</a:t>
            </a:r>
            <a:endParaRPr lang="en-US" dirty="0"/>
          </a:p>
          <a:p>
            <a:endParaRPr lang="en-US" dirty="0"/>
          </a:p>
        </p:txBody>
      </p:sp>
      <p:sp>
        <p:nvSpPr>
          <p:cNvPr id="16" name="Slide Number Placeholder 15"/>
          <p:cNvSpPr>
            <a:spLocks noGrp="1"/>
          </p:cNvSpPr>
          <p:nvPr>
            <p:ph type="sldNum" sz="quarter" idx="12"/>
          </p:nvPr>
        </p:nvSpPr>
        <p:spPr/>
        <p:txBody>
          <a:bodyPr/>
          <a:lstStyle/>
          <a:p>
            <a:fld id="{4D267013-DFFC-4352-B274-32112D0CCE19}" type="slidenum">
              <a:rPr lang="en-US" smtClean="0"/>
              <a:t>42</a:t>
            </a:fld>
            <a:endParaRPr lang="en-US"/>
          </a:p>
        </p:txBody>
      </p:sp>
      <p:pic>
        <p:nvPicPr>
          <p:cNvPr id="12" name="Picture 11" descr="latex-image-1.pdf"/>
          <p:cNvPicPr>
            <a:picLocks noChangeAspect="1"/>
          </p:cNvPicPr>
          <p:nvPr/>
        </p:nvPicPr>
        <p:blipFill rotWithShape="1">
          <a:blip r:embed="rId2" cstate="email">
            <a:extLst>
              <a:ext uri="{28A0092B-C50C-407E-A947-70E740481C1C}">
                <a14:useLocalDpi xmlns:a14="http://schemas.microsoft.com/office/drawing/2010/main"/>
              </a:ext>
            </a:extLst>
          </a:blip>
          <a:srcRect r="14742"/>
          <a:stretch/>
        </p:blipFill>
        <p:spPr>
          <a:xfrm>
            <a:off x="406401" y="4792234"/>
            <a:ext cx="3891137" cy="655665"/>
          </a:xfrm>
          <a:prstGeom prst="rect">
            <a:avLst/>
          </a:prstGeom>
        </p:spPr>
      </p:pic>
      <p:pic>
        <p:nvPicPr>
          <p:cNvPr id="11" name="Picture 10"/>
          <p:cNvPicPr>
            <a:picLocks noChangeAspect="1"/>
          </p:cNvPicPr>
          <p:nvPr/>
        </p:nvPicPr>
        <p:blipFill>
          <a:blip r:embed="rId3"/>
          <a:stretch>
            <a:fillRect/>
          </a:stretch>
        </p:blipFill>
        <p:spPr>
          <a:xfrm>
            <a:off x="1930401" y="4343400"/>
            <a:ext cx="802289" cy="727075"/>
          </a:xfrm>
          <a:prstGeom prst="rect">
            <a:avLst/>
          </a:prstGeom>
        </p:spPr>
      </p:pic>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038949" y="2626447"/>
            <a:ext cx="4105051" cy="2438400"/>
          </a:xfrm>
          <a:prstGeom prst="rect">
            <a:avLst/>
          </a:prstGeom>
        </p:spPr>
      </p:pic>
      <p:grpSp>
        <p:nvGrpSpPr>
          <p:cNvPr id="18" name="Group 17"/>
          <p:cNvGrpSpPr/>
          <p:nvPr/>
        </p:nvGrpSpPr>
        <p:grpSpPr>
          <a:xfrm>
            <a:off x="5242151" y="2514601"/>
            <a:ext cx="3549680" cy="2102822"/>
            <a:chOff x="3931613" y="1885950"/>
            <a:chExt cx="2662260" cy="1577117"/>
          </a:xfrm>
        </p:grpSpPr>
        <p:sp>
          <p:nvSpPr>
            <p:cNvPr id="19" name="TextBox 18"/>
            <p:cNvSpPr txBox="1"/>
            <p:nvPr/>
          </p:nvSpPr>
          <p:spPr>
            <a:xfrm>
              <a:off x="4382637" y="23431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3</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0" name="TextBox 19"/>
            <p:cNvSpPr txBox="1"/>
            <p:nvPr/>
          </p:nvSpPr>
          <p:spPr>
            <a:xfrm>
              <a:off x="4090363" y="25717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1" name="TextBox 20"/>
            <p:cNvSpPr txBox="1"/>
            <p:nvPr/>
          </p:nvSpPr>
          <p:spPr>
            <a:xfrm>
              <a:off x="3931613" y="23709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2" name="TextBox 21"/>
            <p:cNvSpPr txBox="1"/>
            <p:nvPr/>
          </p:nvSpPr>
          <p:spPr>
            <a:xfrm>
              <a:off x="4007813" y="2142351"/>
              <a:ext cx="223860" cy="253916"/>
            </a:xfrm>
            <a:prstGeom prst="rect">
              <a:avLst/>
            </a:prstGeom>
            <a:noFill/>
          </p:spPr>
          <p:txBody>
            <a:bodyPr wrap="none" rtlCol="0">
              <a:spAutoFit/>
            </a:bodyPr>
            <a:lstStyle/>
            <a:p>
              <a:r>
                <a:rPr lang="en-US" sz="1600" dirty="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3" name="TextBox 22"/>
            <p:cNvSpPr txBox="1"/>
            <p:nvPr/>
          </p:nvSpPr>
          <p:spPr>
            <a:xfrm>
              <a:off x="4166563" y="18859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4" name="TextBox 23"/>
            <p:cNvSpPr txBox="1"/>
            <p:nvPr/>
          </p:nvSpPr>
          <p:spPr>
            <a:xfrm>
              <a:off x="4928563" y="19621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5" name="TextBox 24"/>
            <p:cNvSpPr txBox="1"/>
            <p:nvPr/>
          </p:nvSpPr>
          <p:spPr>
            <a:xfrm>
              <a:off x="4804987" y="22947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6" name="TextBox 25"/>
            <p:cNvSpPr txBox="1"/>
            <p:nvPr/>
          </p:nvSpPr>
          <p:spPr>
            <a:xfrm>
              <a:off x="4652587" y="31051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7" name="TextBox 26"/>
            <p:cNvSpPr txBox="1"/>
            <p:nvPr/>
          </p:nvSpPr>
          <p:spPr>
            <a:xfrm>
              <a:off x="5101711" y="32091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8" name="TextBox 27"/>
            <p:cNvSpPr txBox="1"/>
            <p:nvPr/>
          </p:nvSpPr>
          <p:spPr>
            <a:xfrm>
              <a:off x="4949311" y="28281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29" name="TextBox 28"/>
            <p:cNvSpPr txBox="1"/>
            <p:nvPr/>
          </p:nvSpPr>
          <p:spPr>
            <a:xfrm>
              <a:off x="5643187" y="2724150"/>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0" name="TextBox 29"/>
            <p:cNvSpPr txBox="1"/>
            <p:nvPr/>
          </p:nvSpPr>
          <p:spPr>
            <a:xfrm>
              <a:off x="5795587" y="31329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1" name="TextBox 30"/>
            <p:cNvSpPr txBox="1"/>
            <p:nvPr/>
          </p:nvSpPr>
          <p:spPr>
            <a:xfrm>
              <a:off x="6328987" y="2571750"/>
              <a:ext cx="223860" cy="253916"/>
            </a:xfrm>
            <a:prstGeom prst="rect">
              <a:avLst/>
            </a:prstGeom>
            <a:noFill/>
          </p:spPr>
          <p:txBody>
            <a:bodyPr wrap="none" rtlCol="0">
              <a:spAutoFit/>
            </a:bodyPr>
            <a:lstStyle/>
            <a:p>
              <a:r>
                <a:rPr lang="en-US" sz="1600" dirty="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2" name="TextBox 31"/>
            <p:cNvSpPr txBox="1"/>
            <p:nvPr/>
          </p:nvSpPr>
          <p:spPr>
            <a:xfrm>
              <a:off x="6370013" y="29805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1</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sp>
          <p:nvSpPr>
            <p:cNvPr id="33" name="TextBox 32"/>
            <p:cNvSpPr txBox="1"/>
            <p:nvPr/>
          </p:nvSpPr>
          <p:spPr>
            <a:xfrm>
              <a:off x="5989013" y="2828151"/>
              <a:ext cx="223860" cy="253916"/>
            </a:xfrm>
            <a:prstGeom prst="rect">
              <a:avLst/>
            </a:prstGeom>
            <a:noFill/>
          </p:spPr>
          <p:txBody>
            <a:bodyPr wrap="none" rtlCol="0">
              <a:spAutoFit/>
            </a:bodyPr>
            <a:lstStyle/>
            <a:p>
              <a:r>
                <a:rPr lang="en-US" sz="1600">
                  <a:solidFill>
                    <a:schemeClr val="tx1">
                      <a:lumMod val="75000"/>
                      <a:lumOff val="25000"/>
                    </a:schemeClr>
                  </a:solidFill>
                  <a:latin typeface="Helvetica Neue Light" charset="0"/>
                  <a:ea typeface="Helvetica Neue Light" charset="0"/>
                  <a:cs typeface="Helvetica Neue Light" charset="0"/>
                </a:rPr>
                <a:t>2</a:t>
              </a:r>
              <a:endParaRPr lang="en-US" sz="1600" dirty="0">
                <a:solidFill>
                  <a:schemeClr val="tx1">
                    <a:lumMod val="75000"/>
                    <a:lumOff val="25000"/>
                  </a:schemeClr>
                </a:solidFill>
                <a:latin typeface="Helvetica Neue Light" charset="0"/>
                <a:ea typeface="Helvetica Neue Light" charset="0"/>
                <a:cs typeface="Helvetica Neue Light" charset="0"/>
              </a:endParaRPr>
            </a:p>
          </p:txBody>
        </p:sp>
      </p:grpSp>
      <p:sp>
        <p:nvSpPr>
          <p:cNvPr id="34" name="TextBox 33"/>
          <p:cNvSpPr txBox="1"/>
          <p:nvPr/>
        </p:nvSpPr>
        <p:spPr>
          <a:xfrm>
            <a:off x="5588001" y="5070158"/>
            <a:ext cx="2926699" cy="461665"/>
          </a:xfrm>
          <a:prstGeom prst="rect">
            <a:avLst/>
          </a:prstGeom>
          <a:noFill/>
        </p:spPr>
        <p:txBody>
          <a:bodyPr wrap="none" rtlCol="0">
            <a:spAutoFit/>
          </a:bodyPr>
          <a:lstStyle/>
          <a:p>
            <a:r>
              <a:rPr lang="en-US" sz="2400" dirty="0">
                <a:latin typeface="Helvetica Neue Light" charset="0"/>
                <a:ea typeface="Helvetica Neue Light" charset="0"/>
                <a:cs typeface="Helvetica Neue Light" charset="0"/>
              </a:rPr>
              <a:t>Weighted graph W</a:t>
            </a:r>
            <a:r>
              <a:rPr lang="en-US" sz="2400" baseline="30000" dirty="0">
                <a:latin typeface="Helvetica Neue Light" charset="0"/>
                <a:ea typeface="Helvetica Neue Light" charset="0"/>
                <a:cs typeface="Helvetica Neue Light" charset="0"/>
              </a:rPr>
              <a:t>(M)</a:t>
            </a:r>
            <a:endParaRPr lang="en-US" sz="2400" baseline="30000" dirty="0">
              <a:latin typeface="Helvetica Neue Light" charset="0"/>
              <a:ea typeface="Helvetica Neue Light" charset="0"/>
              <a:cs typeface="Helvetica Neue Light" charset="0"/>
            </a:endParaRPr>
          </a:p>
        </p:txBody>
      </p:sp>
      <p:sp>
        <p:nvSpPr>
          <p:cNvPr id="35" name="TextBox 34"/>
          <p:cNvSpPr txBox="1"/>
          <p:nvPr/>
        </p:nvSpPr>
        <p:spPr>
          <a:xfrm>
            <a:off x="1201804" y="5882958"/>
            <a:ext cx="6671378" cy="461665"/>
          </a:xfrm>
          <a:prstGeom prst="rect">
            <a:avLst/>
          </a:prstGeom>
          <a:noFill/>
        </p:spPr>
        <p:txBody>
          <a:bodyPr wrap="none" rtlCol="0">
            <a:spAutoFit/>
          </a:bodyPr>
          <a:lstStyle/>
          <a:p>
            <a:r>
              <a:rPr lang="en-US" sz="2400" dirty="0" err="1">
                <a:solidFill>
                  <a:srgbClr val="C00000"/>
                </a:solidFill>
                <a:latin typeface="Helvetica Neue Light" charset="0"/>
                <a:ea typeface="Helvetica Neue Light" charset="0"/>
                <a:cs typeface="Helvetica Neue Light" charset="0"/>
              </a:rPr>
              <a:t>W</a:t>
            </a:r>
            <a:r>
              <a:rPr lang="en-US" sz="2400" baseline="-25000" dirty="0" err="1">
                <a:solidFill>
                  <a:srgbClr val="C00000"/>
                </a:solidFill>
                <a:latin typeface="Helvetica Neue Light" charset="0"/>
                <a:ea typeface="Helvetica Neue Light" charset="0"/>
                <a:cs typeface="Helvetica Neue Light" charset="0"/>
              </a:rPr>
              <a:t>ij</a:t>
            </a:r>
            <a:r>
              <a:rPr lang="en-US" sz="2400" baseline="30000" dirty="0">
                <a:solidFill>
                  <a:srgbClr val="C00000"/>
                </a:solidFill>
                <a:latin typeface="Helvetica Neue Light" charset="0"/>
                <a:ea typeface="Helvetica Neue Light" charset="0"/>
                <a:cs typeface="Helvetica Neue Light" charset="0"/>
              </a:rPr>
              <a:t>(M)</a:t>
            </a:r>
            <a:r>
              <a:rPr lang="en-US" sz="2400" dirty="0">
                <a:solidFill>
                  <a:srgbClr val="C00000"/>
                </a:solidFill>
                <a:latin typeface="Helvetica Neue Light" charset="0"/>
                <a:ea typeface="Helvetica Neue Light" charset="0"/>
                <a:cs typeface="Helvetica Neue Light" charset="0"/>
              </a:rPr>
              <a:t> = # of times edge (</a:t>
            </a:r>
            <a:r>
              <a:rPr lang="en-US" sz="2400" dirty="0" err="1">
                <a:solidFill>
                  <a:srgbClr val="C00000"/>
                </a:solidFill>
                <a:latin typeface="Helvetica Neue Light" charset="0"/>
                <a:ea typeface="Helvetica Neue Light" charset="0"/>
                <a:cs typeface="Helvetica Neue Light" charset="0"/>
              </a:rPr>
              <a:t>i,j</a:t>
            </a:r>
            <a:r>
              <a:rPr lang="en-US" sz="2400" dirty="0">
                <a:solidFill>
                  <a:srgbClr val="C00000"/>
                </a:solidFill>
                <a:latin typeface="Helvetica Neue Light" charset="0"/>
                <a:ea typeface="Helvetica Neue Light" charset="0"/>
                <a:cs typeface="Helvetica Neue Light" charset="0"/>
              </a:rPr>
              <a:t>) participates in motif M</a:t>
            </a:r>
            <a:endParaRPr lang="en-US" sz="2400" dirty="0">
              <a:solidFill>
                <a:srgbClr val="C00000"/>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9818382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Motif Spectral </a:t>
            </a:r>
            <a:r>
              <a:rPr lang="en-US" dirty="0" smtClean="0"/>
              <a:t>Clustering: 1</a:t>
            </a:r>
            <a:endParaRPr lang="en-US" dirty="0"/>
          </a:p>
        </p:txBody>
      </p:sp>
      <p:sp>
        <p:nvSpPr>
          <p:cNvPr id="3" name="Content Placeholder 2"/>
          <p:cNvSpPr>
            <a:spLocks noGrp="1"/>
          </p:cNvSpPr>
          <p:nvPr>
            <p:ph idx="1"/>
          </p:nvPr>
        </p:nvSpPr>
        <p:spPr>
          <a:xfrm>
            <a:off x="457200" y="5257800"/>
            <a:ext cx="8686800" cy="1524000"/>
          </a:xfrm>
        </p:spPr>
        <p:txBody>
          <a:bodyPr>
            <a:normAutofit/>
          </a:bodyPr>
          <a:lstStyle/>
          <a:p>
            <a:pPr marL="0" indent="0" algn="ctr">
              <a:buNone/>
            </a:pPr>
            <a:r>
              <a:rPr lang="en-US" dirty="0" smtClean="0">
                <a:solidFill>
                  <a:srgbClr val="C00000"/>
                </a:solidFill>
              </a:rPr>
              <a:t>Step 1: </a:t>
            </a:r>
            <a:r>
              <a:rPr lang="en-US" dirty="0" smtClean="0"/>
              <a:t>Form weighted graph W</a:t>
            </a:r>
            <a:r>
              <a:rPr lang="en-US" baseline="30000" dirty="0" smtClean="0"/>
              <a:t>(M)</a:t>
            </a:r>
            <a:r>
              <a:rPr lang="en-US" dirty="0" smtClean="0"/>
              <a:t> </a:t>
            </a:r>
          </a:p>
          <a:p>
            <a:endParaRPr lang="en-US" dirty="0" smtClean="0"/>
          </a:p>
          <a:p>
            <a:endParaRPr lang="en-US" dirty="0" smtClean="0"/>
          </a:p>
          <a:p>
            <a:endParaRPr lang="en-US" dirty="0" smtClean="0"/>
          </a:p>
        </p:txBody>
      </p:sp>
      <p:sp>
        <p:nvSpPr>
          <p:cNvPr id="6" name="Slide Number Placeholder 5"/>
          <p:cNvSpPr>
            <a:spLocks noGrp="1"/>
          </p:cNvSpPr>
          <p:nvPr>
            <p:ph type="sldNum" sz="quarter" idx="12"/>
          </p:nvPr>
        </p:nvSpPr>
        <p:spPr/>
        <p:txBody>
          <a:bodyPr/>
          <a:lstStyle/>
          <a:p>
            <a:fld id="{21529EB8-5100-FE45-8632-3A3E7E71F8B6}" type="slidenum">
              <a:rPr lang="en-US" smtClean="0"/>
              <a:pPr/>
              <a:t>43</a:t>
            </a:fld>
            <a:endParaRPr lang="en-US"/>
          </a:p>
        </p:txBody>
      </p:sp>
      <p:pic>
        <p:nvPicPr>
          <p:cNvPr id="10" name="Picture 9"/>
          <p:cNvPicPr>
            <a:picLocks noChangeAspect="1"/>
          </p:cNvPicPr>
          <p:nvPr/>
        </p:nvPicPr>
        <p:blipFill rotWithShape="1">
          <a:blip r:embed="rId2" cstate="email">
            <a:extLst>
              <a:ext uri="{28A0092B-C50C-407E-A947-70E740481C1C}">
                <a14:useLocalDpi xmlns:a14="http://schemas.microsoft.com/office/drawing/2010/main"/>
              </a:ext>
            </a:extLst>
          </a:blip>
          <a:srcRect r="42269"/>
          <a:stretch/>
        </p:blipFill>
        <p:spPr>
          <a:xfrm>
            <a:off x="581891" y="1701800"/>
            <a:ext cx="7647709" cy="3657600"/>
          </a:xfrm>
          <a:prstGeom prst="rect">
            <a:avLst/>
          </a:prstGeom>
        </p:spPr>
      </p:pic>
      <p:sp>
        <p:nvSpPr>
          <p:cNvPr id="11" name="Rectangle 10"/>
          <p:cNvSpPr/>
          <p:nvPr/>
        </p:nvSpPr>
        <p:spPr>
          <a:xfrm>
            <a:off x="988291" y="1803400"/>
            <a:ext cx="525975" cy="44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915947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Motif Spectral Clustering: </a:t>
            </a:r>
            <a:r>
              <a:rPr lang="en-US" dirty="0" smtClean="0"/>
              <a:t>2</a:t>
            </a:r>
            <a:endParaRPr lang="en-US" dirty="0"/>
          </a:p>
        </p:txBody>
      </p:sp>
      <p:sp>
        <p:nvSpPr>
          <p:cNvPr id="3" name="Content Placeholder 2"/>
          <p:cNvSpPr>
            <a:spLocks noGrp="1"/>
          </p:cNvSpPr>
          <p:nvPr>
            <p:ph idx="1"/>
          </p:nvPr>
        </p:nvSpPr>
        <p:spPr>
          <a:xfrm>
            <a:off x="0" y="5359400"/>
            <a:ext cx="9144000" cy="1524000"/>
          </a:xfrm>
        </p:spPr>
        <p:txBody>
          <a:bodyPr>
            <a:normAutofit/>
          </a:bodyPr>
          <a:lstStyle/>
          <a:p>
            <a:pPr marL="0" indent="0" algn="ctr">
              <a:buNone/>
            </a:pPr>
            <a:r>
              <a:rPr lang="en-US" dirty="0" smtClean="0">
                <a:solidFill>
                  <a:srgbClr val="C00000"/>
                </a:solidFill>
              </a:rPr>
              <a:t>Step 2:</a:t>
            </a:r>
            <a:r>
              <a:rPr lang="en-US" dirty="0" smtClean="0"/>
              <a:t> Compute </a:t>
            </a:r>
            <a:r>
              <a:rPr lang="en-US" dirty="0"/>
              <a:t>Fiedler vector </a:t>
            </a:r>
            <a:r>
              <a:rPr lang="en-US" dirty="0" smtClean="0">
                <a:solidFill>
                  <a:srgbClr val="C00000"/>
                </a:solidFill>
              </a:rPr>
              <a:t>f</a:t>
            </a:r>
            <a:r>
              <a:rPr lang="en-US" baseline="30000" dirty="0" smtClean="0">
                <a:solidFill>
                  <a:srgbClr val="C00000"/>
                </a:solidFill>
              </a:rPr>
              <a:t>(M)</a:t>
            </a:r>
            <a:r>
              <a:rPr lang="en-US" dirty="0" smtClean="0"/>
              <a:t> associated </a:t>
            </a:r>
            <a:r>
              <a:rPr lang="en-US" dirty="0"/>
              <a:t>with λ</a:t>
            </a:r>
            <a:r>
              <a:rPr lang="en-US" baseline="-25000" dirty="0"/>
              <a:t>2</a:t>
            </a:r>
            <a:r>
              <a:rPr lang="en-US" dirty="0"/>
              <a:t> of the </a:t>
            </a:r>
            <a:r>
              <a:rPr lang="en-US" dirty="0" err="1"/>
              <a:t>Laplacian</a:t>
            </a:r>
            <a:r>
              <a:rPr lang="en-US" dirty="0"/>
              <a:t> of W</a:t>
            </a:r>
            <a:r>
              <a:rPr lang="en-US" baseline="30000" dirty="0"/>
              <a:t>(M</a:t>
            </a:r>
            <a:r>
              <a:rPr lang="en-US" baseline="30000" dirty="0" smtClean="0"/>
              <a:t>)</a:t>
            </a:r>
            <a:endParaRPr lang="en-US" dirty="0" smtClean="0"/>
          </a:p>
        </p:txBody>
      </p:sp>
      <p:sp>
        <p:nvSpPr>
          <p:cNvPr id="4" name="Slide Number Placeholder 3"/>
          <p:cNvSpPr>
            <a:spLocks noGrp="1"/>
          </p:cNvSpPr>
          <p:nvPr>
            <p:ph type="sldNum" sz="quarter" idx="12"/>
          </p:nvPr>
        </p:nvSpPr>
        <p:spPr/>
        <p:txBody>
          <a:bodyPr/>
          <a:lstStyle/>
          <a:p>
            <a:fld id="{4D267013-DFFC-4352-B274-32112D0CCE19}" type="slidenum">
              <a:rPr lang="en-US" smtClean="0"/>
              <a:t>44</a:t>
            </a:fld>
            <a:endParaRPr lang="en-US"/>
          </a:p>
        </p:txBody>
      </p:sp>
      <p:pic>
        <p:nvPicPr>
          <p:cNvPr id="5" name="Picture 4" descr="latex-image-1.pdf"/>
          <p:cNvPicPr>
            <a:picLocks noChangeAspect="1"/>
          </p:cNvPicPr>
          <p:nvPr/>
        </p:nvPicPr>
        <p:blipFill rotWithShape="1">
          <a:blip r:embed="rId2" cstate="email">
            <a:extLst>
              <a:ext uri="{28A0092B-C50C-407E-A947-70E740481C1C}">
                <a14:useLocalDpi xmlns:a14="http://schemas.microsoft.com/office/drawing/2010/main"/>
              </a:ext>
            </a:extLst>
          </a:blip>
          <a:srcRect t="24658"/>
          <a:stretch/>
        </p:blipFill>
        <p:spPr>
          <a:xfrm>
            <a:off x="1118064" y="2099736"/>
            <a:ext cx="6907872" cy="2345265"/>
          </a:xfrm>
          <a:prstGeom prst="rect">
            <a:avLst/>
          </a:prstGeom>
        </p:spPr>
      </p:pic>
      <p:pic>
        <p:nvPicPr>
          <p:cNvPr id="6" name="Picture 5" descr="latex-image-1.pdf"/>
          <p:cNvPicPr>
            <a:picLocks noChangeAspect="1"/>
          </p:cNvPicPr>
          <p:nvPr/>
        </p:nvPicPr>
        <p:blipFill rotWithShape="1">
          <a:blip r:embed="rId2" cstate="email">
            <a:extLst>
              <a:ext uri="{28A0092B-C50C-407E-A947-70E740481C1C}">
                <a14:useLocalDpi xmlns:a14="http://schemas.microsoft.com/office/drawing/2010/main"/>
              </a:ext>
            </a:extLst>
          </a:blip>
          <a:srcRect l="11111" r="33333" b="78082"/>
          <a:stretch/>
        </p:blipFill>
        <p:spPr>
          <a:xfrm>
            <a:off x="6627591" y="3930771"/>
            <a:ext cx="2489200" cy="442525"/>
          </a:xfrm>
          <a:prstGeom prst="rect">
            <a:avLst/>
          </a:prstGeom>
        </p:spPr>
      </p:pic>
      <p:sp>
        <p:nvSpPr>
          <p:cNvPr id="7" name="TextBox 6"/>
          <p:cNvSpPr txBox="1"/>
          <p:nvPr/>
        </p:nvSpPr>
        <p:spPr>
          <a:xfrm>
            <a:off x="6604001" y="4339431"/>
            <a:ext cx="2564035" cy="379656"/>
          </a:xfrm>
          <a:prstGeom prst="rect">
            <a:avLst/>
          </a:prstGeom>
          <a:noFill/>
        </p:spPr>
        <p:txBody>
          <a:bodyPr wrap="none" rtlCol="0">
            <a:spAutoFit/>
          </a:bodyPr>
          <a:lstStyle/>
          <a:p>
            <a:r>
              <a:rPr lang="en-US" sz="1867" dirty="0">
                <a:latin typeface="Helvetica Neue Light" charset="0"/>
                <a:ea typeface="Helvetica Neue Light" charset="0"/>
                <a:cs typeface="Helvetica Neue Light" charset="0"/>
              </a:rPr>
              <a:t>Diagonal degree matrix</a:t>
            </a:r>
            <a:endParaRPr lang="en-US" sz="1867"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8641799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Motif Spectral Clustering: 3</a:t>
            </a:r>
          </a:p>
        </p:txBody>
      </p:sp>
      <p:sp>
        <p:nvSpPr>
          <p:cNvPr id="4" name="Slide Number Placeholder 3"/>
          <p:cNvSpPr>
            <a:spLocks noGrp="1"/>
          </p:cNvSpPr>
          <p:nvPr>
            <p:ph type="sldNum" sz="quarter" idx="12"/>
          </p:nvPr>
        </p:nvSpPr>
        <p:spPr/>
        <p:txBody>
          <a:bodyPr/>
          <a:lstStyle/>
          <a:p>
            <a:fld id="{4D267013-DFFC-4352-B274-32112D0CCE19}" type="slidenum">
              <a:rPr lang="en-US" smtClean="0"/>
              <a:t>45</a:t>
            </a:fld>
            <a:endParaRPr lang="en-US"/>
          </a:p>
        </p:txBody>
      </p:sp>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b="12227"/>
          <a:stretch/>
        </p:blipFill>
        <p:spPr>
          <a:xfrm>
            <a:off x="1727200" y="1509296"/>
            <a:ext cx="5689600" cy="3646904"/>
          </a:xfrm>
          <a:prstGeom prst="rect">
            <a:avLst/>
          </a:prstGeom>
        </p:spPr>
      </p:pic>
      <p:sp>
        <p:nvSpPr>
          <p:cNvPr id="3" name="Content Placeholder 2"/>
          <p:cNvSpPr>
            <a:spLocks noGrp="1"/>
          </p:cNvSpPr>
          <p:nvPr>
            <p:ph idx="1"/>
          </p:nvPr>
        </p:nvSpPr>
        <p:spPr>
          <a:xfrm>
            <a:off x="0" y="5054600"/>
            <a:ext cx="9245600" cy="1803400"/>
          </a:xfrm>
        </p:spPr>
        <p:txBody>
          <a:bodyPr>
            <a:normAutofit/>
          </a:bodyPr>
          <a:lstStyle/>
          <a:p>
            <a:pPr marL="0" indent="0" algn="ctr">
              <a:buNone/>
            </a:pPr>
            <a:r>
              <a:rPr lang="en-US" dirty="0" smtClean="0">
                <a:solidFill>
                  <a:srgbClr val="C00000"/>
                </a:solidFill>
              </a:rPr>
              <a:t>Step 3:</a:t>
            </a:r>
            <a:r>
              <a:rPr lang="en-US" dirty="0" smtClean="0"/>
              <a:t> Sort nodes by values in </a:t>
            </a:r>
            <a:r>
              <a:rPr lang="en-US" dirty="0">
                <a:solidFill>
                  <a:srgbClr val="C00000"/>
                </a:solidFill>
              </a:rPr>
              <a:t>f</a:t>
            </a:r>
            <a:r>
              <a:rPr lang="en-US" baseline="30000" dirty="0">
                <a:solidFill>
                  <a:srgbClr val="C00000"/>
                </a:solidFill>
              </a:rPr>
              <a:t>(M)</a:t>
            </a:r>
            <a:r>
              <a:rPr lang="en-US" dirty="0" smtClean="0"/>
              <a:t>: </a:t>
            </a:r>
            <a:r>
              <a:rPr lang="en-US" i="1" dirty="0" smtClean="0"/>
              <a:t>f</a:t>
            </a:r>
            <a:r>
              <a:rPr lang="en-US" i="1" baseline="-25000" dirty="0" smtClean="0"/>
              <a:t>1</a:t>
            </a:r>
            <a:r>
              <a:rPr lang="en-US" i="1" dirty="0" smtClean="0"/>
              <a:t>, f</a:t>
            </a:r>
            <a:r>
              <a:rPr lang="en-US" i="1" baseline="-25000" dirty="0" smtClean="0"/>
              <a:t>2</a:t>
            </a:r>
            <a:r>
              <a:rPr lang="en-US" i="1" dirty="0" smtClean="0"/>
              <a:t>, </a:t>
            </a:r>
            <a:r>
              <a:rPr lang="is-IS" i="1" dirty="0" smtClean="0"/>
              <a:t>…</a:t>
            </a:r>
            <a:r>
              <a:rPr lang="en-US" i="1" dirty="0" err="1" smtClean="0"/>
              <a:t>f</a:t>
            </a:r>
            <a:r>
              <a:rPr lang="en-US" i="1" baseline="-25000" dirty="0" err="1" smtClean="0"/>
              <a:t>n</a:t>
            </a:r>
            <a:r>
              <a:rPr lang="en-US" i="1" dirty="0" smtClean="0"/>
              <a:t/>
            </a:r>
            <a:br>
              <a:rPr lang="en-US" i="1" dirty="0" smtClean="0"/>
            </a:br>
            <a:r>
              <a:rPr lang="en-US" dirty="0" smtClean="0"/>
              <a:t>Let </a:t>
            </a:r>
            <a:r>
              <a:rPr lang="en-US" i="1" dirty="0" err="1" smtClean="0"/>
              <a:t>S</a:t>
            </a:r>
            <a:r>
              <a:rPr lang="en-US" i="1" baseline="-25000" dirty="0" err="1" smtClean="0"/>
              <a:t>r</a:t>
            </a:r>
            <a:r>
              <a:rPr lang="en-US" i="1" baseline="-25000" dirty="0" smtClean="0"/>
              <a:t> </a:t>
            </a:r>
            <a:r>
              <a:rPr lang="en-US" dirty="0"/>
              <a:t>= </a:t>
            </a:r>
            <a:r>
              <a:rPr lang="en-US" dirty="0" smtClean="0"/>
              <a:t>{</a:t>
            </a:r>
            <a:r>
              <a:rPr lang="en-US" i="1" dirty="0" smtClean="0"/>
              <a:t>f</a:t>
            </a:r>
            <a:r>
              <a:rPr lang="en-US" i="1" baseline="-25000" dirty="0" smtClean="0"/>
              <a:t>1</a:t>
            </a:r>
            <a:r>
              <a:rPr lang="en-US" i="1" dirty="0"/>
              <a:t>, </a:t>
            </a:r>
            <a:r>
              <a:rPr lang="is-IS" i="1" dirty="0"/>
              <a:t>…, </a:t>
            </a:r>
            <a:r>
              <a:rPr lang="en-US" i="1" dirty="0" err="1" smtClean="0"/>
              <a:t>f</a:t>
            </a:r>
            <a:r>
              <a:rPr lang="en-US" i="1" baseline="-25000" dirty="0" err="1" smtClean="0"/>
              <a:t>r</a:t>
            </a:r>
            <a:r>
              <a:rPr lang="en-US" dirty="0" smtClean="0"/>
              <a:t>} </a:t>
            </a:r>
            <a:r>
              <a:rPr lang="en-US" dirty="0"/>
              <a:t>and compute the </a:t>
            </a:r>
            <a:r>
              <a:rPr lang="en-US" dirty="0" smtClean="0"/>
              <a:t>motif conductance </a:t>
            </a:r>
            <a:r>
              <a:rPr lang="en-US" dirty="0"/>
              <a:t>of each </a:t>
            </a:r>
            <a:r>
              <a:rPr lang="en-US" i="1" dirty="0" err="1" smtClean="0"/>
              <a:t>S</a:t>
            </a:r>
            <a:r>
              <a:rPr lang="en-US" i="1" baseline="-25000" dirty="0" err="1" smtClean="0"/>
              <a:t>r</a:t>
            </a:r>
            <a:endParaRPr lang="en-US" dirty="0"/>
          </a:p>
        </p:txBody>
      </p:sp>
    </p:spTree>
    <p:extLst>
      <p:ext uri="{BB962C8B-B14F-4D97-AF65-F5344CB8AC3E}">
        <p14:creationId xmlns:p14="http://schemas.microsoft.com/office/powerpoint/2010/main" val="8409687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Motif </a:t>
            </a:r>
            <a:r>
              <a:rPr lang="en-US" dirty="0" err="1" smtClean="0"/>
              <a:t>Cheeger</a:t>
            </a:r>
            <a:r>
              <a:rPr lang="en-US" dirty="0" smtClean="0"/>
              <a:t> Inequality</a:t>
            </a:r>
            <a:endParaRPr lang="en-US" dirty="0"/>
          </a:p>
        </p:txBody>
      </p:sp>
      <p:sp>
        <p:nvSpPr>
          <p:cNvPr id="3" name="Content Placeholder 2"/>
          <p:cNvSpPr>
            <a:spLocks noGrp="1"/>
          </p:cNvSpPr>
          <p:nvPr>
            <p:ph idx="1"/>
          </p:nvPr>
        </p:nvSpPr>
        <p:spPr>
          <a:xfrm>
            <a:off x="457200" y="1600200"/>
            <a:ext cx="8077200" cy="5257800"/>
          </a:xfrm>
        </p:spPr>
        <p:txBody>
          <a:bodyPr>
            <a:normAutofit/>
          </a:bodyPr>
          <a:lstStyle/>
          <a:p>
            <a:pPr marL="0" indent="0">
              <a:buNone/>
            </a:pPr>
            <a:r>
              <a:rPr lang="en-US" dirty="0" smtClean="0">
                <a:solidFill>
                  <a:srgbClr val="C00000"/>
                </a:solidFill>
              </a:rPr>
              <a:t>Theorem:</a:t>
            </a:r>
            <a:r>
              <a:rPr lang="en-US" dirty="0" smtClean="0"/>
              <a:t> The algorithm</a:t>
            </a:r>
            <a:r>
              <a:rPr lang="en-US" baseline="30000" dirty="0" smtClean="0"/>
              <a:t> </a:t>
            </a:r>
            <a:r>
              <a:rPr lang="en-US" dirty="0" smtClean="0"/>
              <a:t>finds a set of nodes S for which</a:t>
            </a:r>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r>
              <a:rPr lang="en-US" dirty="0" smtClean="0">
                <a:solidFill>
                  <a:srgbClr val="C00000"/>
                </a:solidFill>
              </a:rPr>
              <a:t>In other words:</a:t>
            </a:r>
            <a:r>
              <a:rPr lang="en-US" dirty="0" smtClean="0"/>
              <a:t> Clusters S found by our method are provably </a:t>
            </a:r>
            <a:r>
              <a:rPr lang="en-US" dirty="0" smtClean="0">
                <a:solidFill>
                  <a:srgbClr val="C00000"/>
                </a:solidFill>
              </a:rPr>
              <a:t>near optimal</a:t>
            </a:r>
          </a:p>
          <a:p>
            <a:pPr lvl="3"/>
            <a:endParaRPr lang="en-US" dirty="0" smtClean="0"/>
          </a:p>
          <a:p>
            <a:pPr marL="0" indent="0">
              <a:buNone/>
            </a:pPr>
            <a:endParaRPr lang="en-US" dirty="0" smtClean="0"/>
          </a:p>
          <a:p>
            <a:endParaRPr lang="en-US" dirty="0"/>
          </a:p>
        </p:txBody>
      </p:sp>
      <p:sp>
        <p:nvSpPr>
          <p:cNvPr id="6" name="Slide Number Placeholder 5"/>
          <p:cNvSpPr>
            <a:spLocks noGrp="1"/>
          </p:cNvSpPr>
          <p:nvPr>
            <p:ph type="sldNum" sz="quarter" idx="12"/>
          </p:nvPr>
        </p:nvSpPr>
        <p:spPr/>
        <p:txBody>
          <a:bodyPr/>
          <a:lstStyle/>
          <a:p>
            <a:fld id="{21529EB8-5100-FE45-8632-3A3E7E71F8B6}" type="slidenum">
              <a:rPr lang="en-US" smtClean="0"/>
              <a:pPr/>
              <a:t>46</a:t>
            </a:fld>
            <a:endParaRPr lang="en-US"/>
          </a:p>
        </p:txBody>
      </p:sp>
      <p:pic>
        <p:nvPicPr>
          <p:cNvPr id="7" name="Picture 6" descr="latex-image-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0182" y="2612311"/>
            <a:ext cx="4523639" cy="1200149"/>
          </a:xfrm>
          <a:prstGeom prst="rect">
            <a:avLst/>
          </a:prstGeom>
        </p:spPr>
      </p:pic>
      <p:pic>
        <p:nvPicPr>
          <p:cNvPr id="8" name="Picture 7" descr="latex-image-1.pdf"/>
          <p:cNvPicPr>
            <a:picLocks noChangeAspect="1"/>
          </p:cNvPicPr>
          <p:nvPr/>
        </p:nvPicPr>
        <p:blipFill rotWithShape="1">
          <a:blip r:embed="rId3" cstate="email">
            <a:extLst>
              <a:ext uri="{28A0092B-C50C-407E-A947-70E740481C1C}">
                <a14:useLocalDpi xmlns:a14="http://schemas.microsoft.com/office/drawing/2010/main"/>
              </a:ext>
            </a:extLst>
          </a:blip>
          <a:srcRect l="79167" t="23810"/>
          <a:stretch/>
        </p:blipFill>
        <p:spPr>
          <a:xfrm>
            <a:off x="1625600" y="4450612"/>
            <a:ext cx="450003" cy="436632"/>
          </a:xfrm>
          <a:prstGeom prst="rect">
            <a:avLst/>
          </a:prstGeom>
        </p:spPr>
      </p:pic>
      <p:pic>
        <p:nvPicPr>
          <p:cNvPr id="9" name="Picture 8" descr="latex-image-1.pdf"/>
          <p:cNvPicPr>
            <a:picLocks noChangeAspect="1"/>
          </p:cNvPicPr>
          <p:nvPr/>
        </p:nvPicPr>
        <p:blipFill rotWithShape="1">
          <a:blip r:embed="rId3" cstate="email">
            <a:extLst>
              <a:ext uri="{28A0092B-C50C-407E-A947-70E740481C1C}">
                <a14:useLocalDpi xmlns:a14="http://schemas.microsoft.com/office/drawing/2010/main"/>
              </a:ext>
            </a:extLst>
          </a:blip>
          <a:srcRect r="59593"/>
          <a:stretch/>
        </p:blipFill>
        <p:spPr>
          <a:xfrm>
            <a:off x="1669203" y="4015660"/>
            <a:ext cx="750007" cy="492443"/>
          </a:xfrm>
          <a:prstGeom prst="rect">
            <a:avLst/>
          </a:prstGeom>
        </p:spPr>
      </p:pic>
      <p:sp>
        <p:nvSpPr>
          <p:cNvPr id="4" name="TextBox 3"/>
          <p:cNvSpPr txBox="1"/>
          <p:nvPr/>
        </p:nvSpPr>
        <p:spPr>
          <a:xfrm>
            <a:off x="2276020" y="4015661"/>
            <a:ext cx="6748963" cy="461665"/>
          </a:xfrm>
          <a:prstGeom prst="rect">
            <a:avLst/>
          </a:prstGeom>
          <a:noFill/>
        </p:spPr>
        <p:txBody>
          <a:bodyPr wrap="none" rtlCol="0">
            <a:spAutoFit/>
          </a:bodyPr>
          <a:lstStyle/>
          <a:p>
            <a:r>
              <a:rPr lang="is-IS" sz="2400" dirty="0">
                <a:latin typeface="Helvetica Neue Light" charset="0"/>
                <a:ea typeface="Helvetica Neue Light" charset="0"/>
                <a:cs typeface="Helvetica Neue Light" charset="0"/>
              </a:rPr>
              <a:t>… motif conductance of S found by our algorithm</a:t>
            </a:r>
            <a:endParaRPr lang="en-US" sz="2400" dirty="0">
              <a:latin typeface="Helvetica Neue Light" charset="0"/>
              <a:ea typeface="Helvetica Neue Light" charset="0"/>
              <a:cs typeface="Helvetica Neue Light" charset="0"/>
            </a:endParaRPr>
          </a:p>
        </p:txBody>
      </p:sp>
      <p:sp>
        <p:nvSpPr>
          <p:cNvPr id="10" name="TextBox 9"/>
          <p:cNvSpPr txBox="1"/>
          <p:nvPr/>
        </p:nvSpPr>
        <p:spPr>
          <a:xfrm>
            <a:off x="2278803" y="4448057"/>
            <a:ext cx="5322291" cy="461665"/>
          </a:xfrm>
          <a:prstGeom prst="rect">
            <a:avLst/>
          </a:prstGeom>
          <a:noFill/>
        </p:spPr>
        <p:txBody>
          <a:bodyPr wrap="none" rtlCol="0">
            <a:spAutoFit/>
          </a:bodyPr>
          <a:lstStyle/>
          <a:p>
            <a:r>
              <a:rPr lang="is-IS" sz="2400" dirty="0">
                <a:latin typeface="Helvetica Neue Light" charset="0"/>
                <a:ea typeface="Helvetica Neue Light" charset="0"/>
                <a:cs typeface="Helvetica Neue Light" charset="0"/>
              </a:rPr>
              <a:t>… motif conductance of optimal set S</a:t>
            </a:r>
            <a:r>
              <a:rPr lang="is-IS" sz="2400" baseline="30000" dirty="0"/>
              <a:t>*</a:t>
            </a:r>
            <a:endParaRPr lang="en-US" sz="2400" baseline="300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0520954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normAutofit/>
          </a:bodyPr>
          <a:lstStyle/>
          <a:p>
            <a:r>
              <a:rPr lang="en-US" dirty="0" smtClean="0">
                <a:solidFill>
                  <a:srgbClr val="C00000"/>
                </a:solidFill>
              </a:rPr>
              <a:t>Easy </a:t>
            </a:r>
            <a:r>
              <a:rPr lang="en-US" dirty="0">
                <a:solidFill>
                  <a:srgbClr val="C00000"/>
                </a:solidFill>
              </a:rPr>
              <a:t>to </a:t>
            </a:r>
            <a:r>
              <a:rPr lang="en-US" dirty="0" smtClean="0">
                <a:solidFill>
                  <a:srgbClr val="C00000"/>
                </a:solidFill>
              </a:rPr>
              <a:t>implement: </a:t>
            </a:r>
            <a:r>
              <a:rPr lang="en-US" dirty="0" smtClean="0"/>
              <a:t>~10 </a:t>
            </a:r>
            <a:r>
              <a:rPr lang="en-US" dirty="0"/>
              <a:t>lines of </a:t>
            </a:r>
            <a:r>
              <a:rPr lang="en-US" dirty="0" err="1" smtClean="0"/>
              <a:t>Matlab</a:t>
            </a:r>
            <a:endParaRPr lang="en-US" dirty="0"/>
          </a:p>
          <a:p>
            <a:r>
              <a:rPr lang="en-US" dirty="0" smtClean="0">
                <a:solidFill>
                  <a:srgbClr val="C00000"/>
                </a:solidFill>
              </a:rPr>
              <a:t>Scalable</a:t>
            </a:r>
            <a:r>
              <a:rPr lang="en-US" dirty="0" smtClean="0"/>
              <a:t> to large networks</a:t>
            </a:r>
            <a:br>
              <a:rPr lang="en-US" dirty="0" smtClean="0"/>
            </a:br>
            <a:r>
              <a:rPr lang="en-US" dirty="0" smtClean="0"/>
              <a:t>(1.4B </a:t>
            </a:r>
            <a:r>
              <a:rPr lang="en-US" dirty="0"/>
              <a:t>edge graphs)</a:t>
            </a:r>
          </a:p>
          <a:p>
            <a:r>
              <a:rPr lang="en-US" dirty="0" smtClean="0">
                <a:solidFill>
                  <a:srgbClr val="C00000"/>
                </a:solidFill>
              </a:rPr>
              <a:t>General:</a:t>
            </a:r>
            <a:r>
              <a:rPr lang="en-US" dirty="0" smtClean="0"/>
              <a:t> Can </a:t>
            </a:r>
            <a:r>
              <a:rPr lang="en-US" dirty="0"/>
              <a:t>be applied to directed, </a:t>
            </a:r>
            <a:r>
              <a:rPr lang="en-US" dirty="0" smtClean="0"/>
              <a:t>signed</a:t>
            </a:r>
            <a:r>
              <a:rPr lang="en-US" dirty="0"/>
              <a:t>, and weighted </a:t>
            </a:r>
            <a:r>
              <a:rPr lang="en-US" dirty="0" smtClean="0"/>
              <a:t>networks</a:t>
            </a:r>
          </a:p>
          <a:p>
            <a:r>
              <a:rPr lang="en-US" dirty="0" smtClean="0">
                <a:solidFill>
                  <a:srgbClr val="C00000"/>
                </a:solidFill>
              </a:rPr>
              <a:t>Code available: </a:t>
            </a:r>
            <a:r>
              <a:rPr lang="en-US" dirty="0">
                <a:hlinkClick r:id="rId2"/>
              </a:rPr>
              <a:t>http://snap.stanford.edu/higher-order/</a:t>
            </a:r>
            <a:endParaRPr lang="en-US" dirty="0"/>
          </a:p>
          <a:p>
            <a:pPr lvl="4"/>
            <a:endParaRPr lang="en-US" dirty="0"/>
          </a:p>
        </p:txBody>
      </p:sp>
      <p:sp>
        <p:nvSpPr>
          <p:cNvPr id="4" name="Slide Number Placeholder 3"/>
          <p:cNvSpPr>
            <a:spLocks noGrp="1"/>
          </p:cNvSpPr>
          <p:nvPr>
            <p:ph type="sldNum" sz="quarter" idx="12"/>
          </p:nvPr>
        </p:nvSpPr>
        <p:spPr/>
        <p:txBody>
          <a:bodyPr/>
          <a:lstStyle/>
          <a:p>
            <a:fld id="{4D267013-DFFC-4352-B274-32112D0CCE19}" type="slidenum">
              <a:rPr lang="en-US" smtClean="0"/>
              <a:t>47</a:t>
            </a:fld>
            <a:endParaRPr lang="en-US"/>
          </a:p>
        </p:txBody>
      </p:sp>
    </p:spTree>
    <p:extLst>
      <p:ext uri="{BB962C8B-B14F-4D97-AF65-F5344CB8AC3E}">
        <p14:creationId xmlns:p14="http://schemas.microsoft.com/office/powerpoint/2010/main" val="20899352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1600200"/>
            <a:ext cx="8483600" cy="5080000"/>
          </a:xfrm>
        </p:spPr>
        <p:txBody>
          <a:bodyPr>
            <a:normAutofit/>
          </a:bodyPr>
          <a:lstStyle/>
          <a:p>
            <a:r>
              <a:rPr lang="en-US" dirty="0" smtClean="0"/>
              <a:t>Generalization of community detection to higher-order structures</a:t>
            </a:r>
          </a:p>
          <a:p>
            <a:r>
              <a:rPr lang="en-US" dirty="0" smtClean="0"/>
              <a:t>Motif-conductance objective admits a motif </a:t>
            </a:r>
            <a:r>
              <a:rPr lang="en-US" dirty="0" err="1" smtClean="0"/>
              <a:t>Cheeger</a:t>
            </a:r>
            <a:r>
              <a:rPr lang="en-US" dirty="0" smtClean="0"/>
              <a:t> inequality</a:t>
            </a:r>
          </a:p>
          <a:p>
            <a:r>
              <a:rPr lang="en-US" dirty="0" smtClean="0"/>
              <a:t>Simple, fast, and scalable:</a:t>
            </a:r>
          </a:p>
        </p:txBody>
      </p:sp>
      <p:sp>
        <p:nvSpPr>
          <p:cNvPr id="6" name="Slide Number Placeholder 5"/>
          <p:cNvSpPr>
            <a:spLocks noGrp="1"/>
          </p:cNvSpPr>
          <p:nvPr>
            <p:ph type="sldNum" sz="quarter" idx="12"/>
          </p:nvPr>
        </p:nvSpPr>
        <p:spPr/>
        <p:txBody>
          <a:bodyPr/>
          <a:lstStyle/>
          <a:p>
            <a:fld id="{21529EB8-5100-FE45-8632-3A3E7E71F8B6}" type="slidenum">
              <a:rPr lang="en-US" smtClean="0"/>
              <a:pPr/>
              <a:t>48</a:t>
            </a:fld>
            <a:endParaRPr lang="en-US"/>
          </a:p>
        </p:txBody>
      </p:sp>
      <p:pic>
        <p:nvPicPr>
          <p:cNvPr id="17" name="Picture 16"/>
          <p:cNvPicPr>
            <a:picLocks noChangeAspect="1"/>
          </p:cNvPicPr>
          <p:nvPr/>
        </p:nvPicPr>
        <p:blipFill>
          <a:blip r:embed="rId2"/>
          <a:stretch>
            <a:fillRect/>
          </a:stretch>
        </p:blipFill>
        <p:spPr>
          <a:xfrm>
            <a:off x="1016000" y="4744931"/>
            <a:ext cx="7298267" cy="2015067"/>
          </a:xfrm>
          <a:prstGeom prst="rect">
            <a:avLst/>
          </a:prstGeom>
        </p:spPr>
      </p:pic>
      <p:sp>
        <p:nvSpPr>
          <p:cNvPr id="18" name="Rectangle 17"/>
          <p:cNvSpPr/>
          <p:nvPr/>
        </p:nvSpPr>
        <p:spPr>
          <a:xfrm>
            <a:off x="1117600" y="4771435"/>
            <a:ext cx="406400" cy="3096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2991155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Content Placeholder 2"/>
          <p:cNvSpPr>
            <a:spLocks noGrp="1"/>
          </p:cNvSpPr>
          <p:nvPr>
            <p:ph idx="1"/>
          </p:nvPr>
        </p:nvSpPr>
        <p:spPr>
          <a:xfrm>
            <a:off x="457200" y="1600200"/>
            <a:ext cx="8483600" cy="5080000"/>
          </a:xfrm>
        </p:spPr>
        <p:txBody>
          <a:bodyPr>
            <a:normAutofit/>
          </a:bodyPr>
          <a:lstStyle/>
          <a:p>
            <a:pPr marL="0" indent="0">
              <a:buNone/>
            </a:pPr>
            <a:r>
              <a:rPr lang="en-US" dirty="0">
                <a:solidFill>
                  <a:srgbClr val="C00000"/>
                </a:solidFill>
              </a:rPr>
              <a:t>1) We don’t know a motif of interest</a:t>
            </a:r>
          </a:p>
          <a:p>
            <a:pPr lvl="1"/>
            <a:r>
              <a:rPr lang="en-US" dirty="0"/>
              <a:t>Food webs and new applications</a:t>
            </a:r>
          </a:p>
          <a:p>
            <a:pPr marL="0" indent="0">
              <a:buNone/>
            </a:pPr>
            <a:r>
              <a:rPr lang="en-US" dirty="0" smtClean="0">
                <a:solidFill>
                  <a:srgbClr val="C00000"/>
                </a:solidFill>
              </a:rPr>
              <a:t>2) We know the motif of interest </a:t>
            </a:r>
          </a:p>
          <a:p>
            <a:pPr lvl="1"/>
            <a:r>
              <a:rPr lang="en-US" dirty="0" smtClean="0"/>
              <a:t>Regulatory transcription networks, </a:t>
            </a:r>
            <a:r>
              <a:rPr lang="en-US" dirty="0" err="1" smtClean="0"/>
              <a:t>connectome</a:t>
            </a:r>
            <a:r>
              <a:rPr lang="en-US" dirty="0" smtClean="0"/>
              <a:t>, social networks</a:t>
            </a:r>
          </a:p>
          <a:p>
            <a:pPr marL="0" indent="0">
              <a:buNone/>
            </a:pPr>
            <a:r>
              <a:rPr lang="en-US" dirty="0" smtClean="0">
                <a:solidFill>
                  <a:srgbClr val="C00000"/>
                </a:solidFill>
              </a:rPr>
              <a:t>3) We seek richer information from data</a:t>
            </a:r>
          </a:p>
          <a:p>
            <a:pPr lvl="1"/>
            <a:r>
              <a:rPr lang="en-US" dirty="0" smtClean="0"/>
              <a:t>Transportation networks</a:t>
            </a:r>
          </a:p>
          <a:p>
            <a:pPr marL="0" indent="0">
              <a:buNone/>
            </a:pPr>
            <a:endParaRPr lang="en-US" dirty="0"/>
          </a:p>
        </p:txBody>
      </p:sp>
      <p:sp>
        <p:nvSpPr>
          <p:cNvPr id="6" name="Slide Number Placeholder 5"/>
          <p:cNvSpPr>
            <a:spLocks noGrp="1"/>
          </p:cNvSpPr>
          <p:nvPr>
            <p:ph type="sldNum" sz="quarter" idx="12"/>
          </p:nvPr>
        </p:nvSpPr>
        <p:spPr/>
        <p:txBody>
          <a:bodyPr/>
          <a:lstStyle/>
          <a:p>
            <a:fld id="{4D267013-DFFC-4352-B274-32112D0CCE19}" type="slidenum">
              <a:rPr lang="en-US" smtClean="0"/>
              <a:t>49</a:t>
            </a:fld>
            <a:endParaRPr lang="en-US"/>
          </a:p>
        </p:txBody>
      </p:sp>
    </p:spTree>
    <p:extLst>
      <p:ext uri="{BB962C8B-B14F-4D97-AF65-F5344CB8AC3E}">
        <p14:creationId xmlns:p14="http://schemas.microsoft.com/office/powerpoint/2010/main" val="7692467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smtClean="0"/>
              <a:t>Sequential Patterns</a:t>
            </a:r>
            <a:r>
              <a:rPr lang="en-US" altLang="zh-CN" dirty="0" smtClean="0"/>
              <a:t>:</a:t>
            </a:r>
            <a:r>
              <a:rPr lang="zh-CN" altLang="en-US" dirty="0" smtClean="0"/>
              <a:t> </a:t>
            </a:r>
            <a:r>
              <a:rPr lang="en-US" altLang="zh-CN" dirty="0" smtClean="0"/>
              <a:t>Applications</a:t>
            </a:r>
            <a:endParaRPr lang="en-US" dirty="0"/>
          </a:p>
        </p:txBody>
      </p:sp>
      <p:sp>
        <p:nvSpPr>
          <p:cNvPr id="3" name="Content Placeholder 2"/>
          <p:cNvSpPr>
            <a:spLocks noGrp="1"/>
          </p:cNvSpPr>
          <p:nvPr>
            <p:ph idx="1"/>
          </p:nvPr>
        </p:nvSpPr>
        <p:spPr>
          <a:xfrm>
            <a:off x="457200" y="1600200"/>
            <a:ext cx="8229600" cy="5121275"/>
          </a:xfrm>
        </p:spPr>
        <p:txBody>
          <a:bodyPr>
            <a:normAutofit/>
          </a:bodyPr>
          <a:lstStyle/>
          <a:p>
            <a:pPr>
              <a:spcAft>
                <a:spcPts val="100"/>
              </a:spcAft>
            </a:pPr>
            <a:r>
              <a:rPr lang="en-US" altLang="en-US" sz="2400" dirty="0"/>
              <a:t>Sequential pattern mining has broad applications</a:t>
            </a:r>
          </a:p>
          <a:p>
            <a:pPr lvl="1">
              <a:spcAft>
                <a:spcPts val="100"/>
              </a:spcAft>
            </a:pPr>
            <a:r>
              <a:rPr lang="en-US" altLang="en-US" sz="2400" dirty="0"/>
              <a:t>Customer shopping sequences</a:t>
            </a:r>
          </a:p>
          <a:p>
            <a:pPr lvl="2">
              <a:spcAft>
                <a:spcPts val="100"/>
              </a:spcAft>
            </a:pPr>
            <a:r>
              <a:rPr lang="en-US" altLang="en-US" dirty="0"/>
              <a:t>Purchase a laptop first, then a digital camera, and then a smartphone, within 6 months</a:t>
            </a:r>
          </a:p>
          <a:p>
            <a:pPr lvl="1">
              <a:spcAft>
                <a:spcPts val="100"/>
              </a:spcAft>
            </a:pPr>
            <a:r>
              <a:rPr lang="en-US" altLang="en-US" sz="2400" dirty="0"/>
              <a:t>Medical treatments, natural disasters (e.g., earthquakes), science &amp; engineering processes, stocks and markets, ...</a:t>
            </a:r>
          </a:p>
          <a:p>
            <a:pPr lvl="1">
              <a:spcAft>
                <a:spcPts val="100"/>
              </a:spcAft>
            </a:pPr>
            <a:r>
              <a:rPr lang="en-US" altLang="en-US" sz="2400" dirty="0"/>
              <a:t>Weblog click streams, calling patterns, …</a:t>
            </a:r>
          </a:p>
          <a:p>
            <a:pPr lvl="1">
              <a:spcAft>
                <a:spcPts val="100"/>
              </a:spcAft>
            </a:pPr>
            <a:r>
              <a:rPr lang="en-US" altLang="en-US" sz="2400" dirty="0"/>
              <a:t>Software engineering: Program execution sequences, …</a:t>
            </a:r>
          </a:p>
          <a:p>
            <a:pPr lvl="1">
              <a:spcAft>
                <a:spcPts val="100"/>
              </a:spcAft>
            </a:pPr>
            <a:r>
              <a:rPr lang="en-US" altLang="en-US" sz="2400" dirty="0"/>
              <a:t>Biological sequences: DNA, protein, </a:t>
            </a:r>
            <a:r>
              <a:rPr lang="en-US" altLang="en-US" sz="2400" dirty="0" smtClean="0"/>
              <a:t>…</a:t>
            </a:r>
            <a:endParaRPr lang="en-US" altLang="en-US" sz="2400" dirty="0"/>
          </a:p>
        </p:txBody>
      </p:sp>
      <p:sp>
        <p:nvSpPr>
          <p:cNvPr id="4" name="Slide Number Placeholder 3"/>
          <p:cNvSpPr>
            <a:spLocks noGrp="1"/>
          </p:cNvSpPr>
          <p:nvPr>
            <p:ph type="sldNum" sz="quarter" idx="12"/>
          </p:nvPr>
        </p:nvSpPr>
        <p:spPr/>
        <p:txBody>
          <a:bodyPr/>
          <a:lstStyle/>
          <a:p>
            <a:fld id="{18A68613-FF0B-4246-B613-8295211CFAFA}" type="slidenum">
              <a:rPr lang="en-US" smtClean="0"/>
              <a:t>5</a:t>
            </a:fld>
            <a:endParaRPr lang="en-US"/>
          </a:p>
        </p:txBody>
      </p:sp>
    </p:spTree>
    <p:extLst>
      <p:ext uri="{BB962C8B-B14F-4D97-AF65-F5344CB8AC3E}">
        <p14:creationId xmlns:p14="http://schemas.microsoft.com/office/powerpoint/2010/main" val="19921812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D267013-DFFC-4352-B274-32112D0CCE19}" type="slidenum">
              <a:rPr lang="en-US" smtClean="0"/>
              <a:t>50</a:t>
            </a:fld>
            <a:endParaRPr lang="en-US"/>
          </a:p>
        </p:txBody>
      </p:sp>
      <p:sp>
        <p:nvSpPr>
          <p:cNvPr id="5" name="Rectangle 4"/>
          <p:cNvSpPr/>
          <p:nvPr/>
        </p:nvSpPr>
        <p:spPr>
          <a:xfrm>
            <a:off x="914400" y="1727200"/>
            <a:ext cx="7315200" cy="3401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u="sng" dirty="0">
                <a:latin typeface="Helvetica Neue Light" charset="0"/>
                <a:ea typeface="Helvetica Neue Light" charset="0"/>
                <a:cs typeface="Helvetica Neue Light" charset="0"/>
              </a:rPr>
              <a:t>Application 1:</a:t>
            </a:r>
            <a:r>
              <a:rPr lang="en-US" sz="4800" dirty="0">
                <a:latin typeface="Helvetica Neue Light" charset="0"/>
                <a:ea typeface="Helvetica Neue Light" charset="0"/>
                <a:cs typeface="Helvetica Neue Light" charset="0"/>
              </a:rPr>
              <a:t/>
            </a:r>
            <a:br>
              <a:rPr lang="en-US" sz="4800" dirty="0">
                <a:latin typeface="Helvetica Neue Light" charset="0"/>
                <a:ea typeface="Helvetica Neue Light" charset="0"/>
                <a:cs typeface="Helvetica Neue Light" charset="0"/>
              </a:rPr>
            </a:br>
            <a:r>
              <a:rPr lang="en-US" sz="4800" dirty="0">
                <a:latin typeface="Helvetica Neue Light" charset="0"/>
                <a:ea typeface="Helvetica Neue Light" charset="0"/>
                <a:cs typeface="Helvetica Neue Light" charset="0"/>
              </a:rPr>
              <a:t>We do not know </a:t>
            </a:r>
            <a:br>
              <a:rPr lang="en-US" sz="4800" dirty="0">
                <a:latin typeface="Helvetica Neue Light" charset="0"/>
                <a:ea typeface="Helvetica Neue Light" charset="0"/>
                <a:cs typeface="Helvetica Neue Light" charset="0"/>
              </a:rPr>
            </a:br>
            <a:r>
              <a:rPr lang="en-US" sz="4800" dirty="0">
                <a:latin typeface="Helvetica Neue Light" charset="0"/>
                <a:ea typeface="Helvetica Neue Light" charset="0"/>
                <a:cs typeface="Helvetica Neue Light" charset="0"/>
              </a:rPr>
              <a:t>the motif of interest</a:t>
            </a:r>
            <a:endParaRPr lang="en-US" sz="48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8791269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995760" y="1498601"/>
            <a:ext cx="3148241" cy="5121519"/>
          </a:xfrm>
          <a:prstGeom prst="rect">
            <a:avLst/>
          </a:prstGeom>
        </p:spPr>
      </p:pic>
      <p:sp>
        <p:nvSpPr>
          <p:cNvPr id="2" name="Title 1"/>
          <p:cNvSpPr>
            <a:spLocks noGrp="1"/>
          </p:cNvSpPr>
          <p:nvPr>
            <p:ph type="title"/>
          </p:nvPr>
        </p:nvSpPr>
        <p:spPr/>
        <p:txBody>
          <a:bodyPr/>
          <a:lstStyle/>
          <a:p>
            <a:r>
              <a:rPr lang="en-US" dirty="0" smtClean="0"/>
              <a:t>Application 1: Food webs</a:t>
            </a:r>
            <a:endParaRPr lang="en-US" dirty="0"/>
          </a:p>
        </p:txBody>
      </p:sp>
      <p:pic>
        <p:nvPicPr>
          <p:cNvPr id="8" name="Picture 7"/>
          <p:cNvPicPr>
            <a:picLocks noChangeAspect="1"/>
          </p:cNvPicPr>
          <p:nvPr/>
        </p:nvPicPr>
        <p:blipFill>
          <a:blip r:embed="rId3"/>
          <a:stretch>
            <a:fillRect/>
          </a:stretch>
        </p:blipFill>
        <p:spPr>
          <a:xfrm>
            <a:off x="1270000" y="5653117"/>
            <a:ext cx="2493819" cy="1230284"/>
          </a:xfrm>
          <a:prstGeom prst="rect">
            <a:avLst/>
          </a:prstGeom>
        </p:spPr>
      </p:pic>
      <p:pic>
        <p:nvPicPr>
          <p:cNvPr id="9" name="Picture 8"/>
          <p:cNvPicPr>
            <a:picLocks noChangeAspect="1"/>
          </p:cNvPicPr>
          <p:nvPr/>
        </p:nvPicPr>
        <p:blipFill>
          <a:blip r:embed="rId4"/>
          <a:stretch>
            <a:fillRect/>
          </a:stretch>
        </p:blipFill>
        <p:spPr>
          <a:xfrm>
            <a:off x="4084320" y="5653117"/>
            <a:ext cx="1097280" cy="1230284"/>
          </a:xfrm>
          <a:prstGeom prst="rect">
            <a:avLst/>
          </a:prstGeom>
        </p:spPr>
      </p:pic>
      <p:sp>
        <p:nvSpPr>
          <p:cNvPr id="10" name="Slide Number Placeholder 9"/>
          <p:cNvSpPr>
            <a:spLocks noGrp="1"/>
          </p:cNvSpPr>
          <p:nvPr>
            <p:ph type="sldNum" sz="quarter" idx="12"/>
          </p:nvPr>
        </p:nvSpPr>
        <p:spPr/>
        <p:txBody>
          <a:bodyPr/>
          <a:lstStyle/>
          <a:p>
            <a:fld id="{4D267013-DFFC-4352-B274-32112D0CCE19}" type="slidenum">
              <a:rPr lang="en-US" smtClean="0"/>
              <a:t>51</a:t>
            </a:fld>
            <a:endParaRPr lang="en-US"/>
          </a:p>
        </p:txBody>
      </p:sp>
      <p:sp>
        <p:nvSpPr>
          <p:cNvPr id="11" name="Rectangle 10"/>
          <p:cNvSpPr/>
          <p:nvPr/>
        </p:nvSpPr>
        <p:spPr>
          <a:xfrm flipV="1">
            <a:off x="5946529" y="3733800"/>
            <a:ext cx="406400" cy="936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Content Placeholder 2"/>
          <p:cNvSpPr>
            <a:spLocks noGrp="1"/>
          </p:cNvSpPr>
          <p:nvPr>
            <p:ph idx="1"/>
          </p:nvPr>
        </p:nvSpPr>
        <p:spPr>
          <a:xfrm>
            <a:off x="457200" y="1600200"/>
            <a:ext cx="6096000" cy="4267200"/>
          </a:xfrm>
        </p:spPr>
        <p:txBody>
          <a:bodyPr>
            <a:normAutofit/>
          </a:bodyPr>
          <a:lstStyle/>
          <a:p>
            <a:pPr marL="0" indent="0">
              <a:buNone/>
            </a:pPr>
            <a:r>
              <a:rPr lang="en-US" dirty="0" smtClean="0">
                <a:solidFill>
                  <a:srgbClr val="C00000"/>
                </a:solidFill>
              </a:rPr>
              <a:t>Florida Bay food web:</a:t>
            </a:r>
          </a:p>
          <a:p>
            <a:r>
              <a:rPr lang="en-US" dirty="0" smtClean="0"/>
              <a:t>Nodes: species </a:t>
            </a:r>
            <a:r>
              <a:rPr lang="en-US" dirty="0"/>
              <a:t>in </a:t>
            </a:r>
            <a:r>
              <a:rPr lang="en-US" dirty="0" smtClean="0"/>
              <a:t/>
            </a:r>
            <a:br>
              <a:rPr lang="en-US" dirty="0" smtClean="0"/>
            </a:br>
            <a:r>
              <a:rPr lang="en-US" dirty="0" smtClean="0"/>
              <a:t>the ecosystem</a:t>
            </a:r>
            <a:endParaRPr lang="en-US" dirty="0"/>
          </a:p>
          <a:p>
            <a:r>
              <a:rPr lang="en-US" dirty="0" smtClean="0"/>
              <a:t>Edges: carbon </a:t>
            </a:r>
            <a:r>
              <a:rPr lang="en-US" dirty="0"/>
              <a:t>exchange </a:t>
            </a:r>
            <a:r>
              <a:rPr lang="en-US" dirty="0" smtClean="0"/>
              <a:t/>
            </a:r>
            <a:br>
              <a:rPr lang="en-US" dirty="0" smtClean="0"/>
            </a:br>
            <a:r>
              <a:rPr lang="en-US" dirty="0" smtClean="0"/>
              <a:t>(who </a:t>
            </a:r>
            <a:r>
              <a:rPr lang="en-US" dirty="0"/>
              <a:t>eats whom</a:t>
            </a:r>
            <a:r>
              <a:rPr lang="en-US" dirty="0" smtClean="0"/>
              <a:t>)</a:t>
            </a:r>
          </a:p>
          <a:p>
            <a:pPr marL="0" indent="0">
              <a:buNone/>
            </a:pPr>
            <a:r>
              <a:rPr lang="en-US" dirty="0" smtClean="0">
                <a:solidFill>
                  <a:srgbClr val="C00000"/>
                </a:solidFill>
              </a:rPr>
              <a:t>Different motifs capture different energy flow patterns:</a:t>
            </a:r>
            <a:endParaRPr lang="en-US" dirty="0">
              <a:solidFill>
                <a:srgbClr val="C00000"/>
              </a:solidFill>
            </a:endParaRPr>
          </a:p>
          <a:p>
            <a:endParaRPr lang="en-US" dirty="0"/>
          </a:p>
        </p:txBody>
      </p:sp>
    </p:spTree>
    <p:extLst>
      <p:ext uri="{BB962C8B-B14F-4D97-AF65-F5344CB8AC3E}">
        <p14:creationId xmlns:p14="http://schemas.microsoft.com/office/powerpoint/2010/main" val="7990060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Florida Bay Food Web</a:t>
            </a:r>
          </a:p>
        </p:txBody>
      </p:sp>
      <p:sp>
        <p:nvSpPr>
          <p:cNvPr id="3" name="Content Placeholder 2"/>
          <p:cNvSpPr>
            <a:spLocks noGrp="1"/>
          </p:cNvSpPr>
          <p:nvPr>
            <p:ph idx="1"/>
          </p:nvPr>
        </p:nvSpPr>
        <p:spPr/>
        <p:txBody>
          <a:bodyPr>
            <a:normAutofit/>
          </a:bodyPr>
          <a:lstStyle/>
          <a:p>
            <a:pPr marL="0" indent="0">
              <a:buNone/>
            </a:pPr>
            <a:r>
              <a:rPr lang="en-US" sz="3867" dirty="0">
                <a:solidFill>
                  <a:srgbClr val="C00000"/>
                </a:solidFill>
              </a:rPr>
              <a:t>Which motif organizes </a:t>
            </a:r>
            <a:r>
              <a:rPr lang="en-US" sz="3867" dirty="0">
                <a:solidFill>
                  <a:srgbClr val="C00000"/>
                </a:solidFill>
              </a:rPr>
              <a:t>the </a:t>
            </a:r>
            <a:r>
              <a:rPr lang="en-US" sz="3867" dirty="0">
                <a:solidFill>
                  <a:srgbClr val="C00000"/>
                </a:solidFill>
              </a:rPr>
              <a:t>food web?</a:t>
            </a:r>
          </a:p>
          <a:p>
            <a:pPr marL="0" indent="0">
              <a:buNone/>
            </a:pPr>
            <a:r>
              <a:rPr lang="en-US" dirty="0" smtClean="0"/>
              <a:t>Approach:</a:t>
            </a:r>
          </a:p>
          <a:p>
            <a:r>
              <a:rPr lang="en-US" dirty="0" smtClean="0"/>
              <a:t>Run motif spectral clustering separately for each of the 13 motifs</a:t>
            </a:r>
          </a:p>
          <a:p>
            <a:r>
              <a:rPr lang="en-US" dirty="0" smtClean="0"/>
              <a:t>Examine the Sweep profile to see which motif gives best clusters</a:t>
            </a:r>
          </a:p>
        </p:txBody>
      </p:sp>
      <p:sp>
        <p:nvSpPr>
          <p:cNvPr id="4" name="Slide Number Placeholder 3"/>
          <p:cNvSpPr>
            <a:spLocks noGrp="1"/>
          </p:cNvSpPr>
          <p:nvPr>
            <p:ph type="sldNum" sz="quarter" idx="12"/>
          </p:nvPr>
        </p:nvSpPr>
        <p:spPr/>
        <p:txBody>
          <a:bodyPr/>
          <a:lstStyle/>
          <a:p>
            <a:fld id="{4D267013-DFFC-4352-B274-32112D0CCE19}" type="slidenum">
              <a:rPr lang="en-US" smtClean="0"/>
              <a:t>52</a:t>
            </a:fld>
            <a:endParaRPr lang="en-US"/>
          </a:p>
        </p:txBody>
      </p:sp>
    </p:spTree>
    <p:extLst>
      <p:ext uri="{BB962C8B-B14F-4D97-AF65-F5344CB8AC3E}">
        <p14:creationId xmlns:p14="http://schemas.microsoft.com/office/powerpoint/2010/main" val="67905109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Florida Bay Food Web</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53</a:t>
            </a:fld>
            <a:endParaRPr lang="en-US"/>
          </a:p>
        </p:txBody>
      </p:sp>
      <p:pic>
        <p:nvPicPr>
          <p:cNvPr id="10" name="Picture 9"/>
          <p:cNvPicPr>
            <a:picLocks noChangeAspect="1"/>
          </p:cNvPicPr>
          <p:nvPr/>
        </p:nvPicPr>
        <p:blipFill>
          <a:blip r:embed="rId3"/>
          <a:stretch>
            <a:fillRect/>
          </a:stretch>
        </p:blipFill>
        <p:spPr>
          <a:xfrm>
            <a:off x="678106" y="1563747"/>
            <a:ext cx="7551495" cy="5294253"/>
          </a:xfrm>
          <a:prstGeom prst="rect">
            <a:avLst/>
          </a:prstGeom>
        </p:spPr>
      </p:pic>
      <p:sp>
        <p:nvSpPr>
          <p:cNvPr id="11" name="Rectangle 10"/>
          <p:cNvSpPr/>
          <p:nvPr/>
        </p:nvSpPr>
        <p:spPr>
          <a:xfrm>
            <a:off x="812800" y="1701800"/>
            <a:ext cx="508000" cy="614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0837039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Web: Observations</a:t>
            </a:r>
            <a:endParaRPr lang="en-US" dirty="0"/>
          </a:p>
        </p:txBody>
      </p:sp>
      <p:sp>
        <p:nvSpPr>
          <p:cNvPr id="3" name="Content Placeholder 2"/>
          <p:cNvSpPr>
            <a:spLocks noGrp="1"/>
          </p:cNvSpPr>
          <p:nvPr>
            <p:ph idx="1"/>
          </p:nvPr>
        </p:nvSpPr>
        <p:spPr>
          <a:xfrm>
            <a:off x="457200" y="1600200"/>
            <a:ext cx="4450081" cy="5080000"/>
          </a:xfrm>
        </p:spPr>
        <p:txBody>
          <a:bodyPr/>
          <a:lstStyle/>
          <a:p>
            <a:pPr marL="0" indent="0">
              <a:buNone/>
            </a:pPr>
            <a:r>
              <a:rPr lang="en-US" dirty="0" smtClean="0"/>
              <a:t>Observation:</a:t>
            </a:r>
            <a:r>
              <a:rPr lang="en-US" dirty="0"/>
              <a:t/>
            </a:r>
            <a:br>
              <a:rPr lang="en-US" dirty="0"/>
            </a:br>
            <a:r>
              <a:rPr lang="en-US" dirty="0" smtClean="0">
                <a:solidFill>
                  <a:srgbClr val="C00000"/>
                </a:solidFill>
              </a:rPr>
              <a:t>Network organizes</a:t>
            </a:r>
            <a:br>
              <a:rPr lang="en-US" dirty="0" smtClean="0">
                <a:solidFill>
                  <a:srgbClr val="C00000"/>
                </a:solidFill>
              </a:rPr>
            </a:br>
            <a:r>
              <a:rPr lang="en-US" dirty="0" smtClean="0">
                <a:solidFill>
                  <a:srgbClr val="C00000"/>
                </a:solidFill>
              </a:rPr>
              <a:t>based on motif M</a:t>
            </a:r>
            <a:r>
              <a:rPr lang="en-US" baseline="-25000" dirty="0" smtClean="0">
                <a:solidFill>
                  <a:srgbClr val="C00000"/>
                </a:solidFill>
              </a:rPr>
              <a:t>6</a:t>
            </a:r>
            <a:r>
              <a:rPr lang="en-US" dirty="0" smtClean="0"/>
              <a:t> (but not M</a:t>
            </a:r>
            <a:r>
              <a:rPr lang="en-US" baseline="-25000" dirty="0" smtClean="0"/>
              <a:t>5</a:t>
            </a:r>
            <a:r>
              <a:rPr lang="en-US" dirty="0" smtClean="0"/>
              <a:t> or M</a:t>
            </a:r>
            <a:r>
              <a:rPr lang="en-US" baseline="-25000" dirty="0" smtClean="0"/>
              <a:t>8</a:t>
            </a:r>
            <a:r>
              <a:rPr lang="en-US" dirty="0" smtClean="0"/>
              <a:t>)</a:t>
            </a:r>
          </a:p>
          <a:p>
            <a:r>
              <a:rPr lang="en-US" dirty="0"/>
              <a:t>There exist good cuts for M</a:t>
            </a:r>
            <a:r>
              <a:rPr lang="en-US" baseline="-25000" dirty="0"/>
              <a:t>6</a:t>
            </a:r>
            <a:r>
              <a:rPr lang="en-US" dirty="0"/>
              <a:t> but not for M</a:t>
            </a:r>
            <a:r>
              <a:rPr lang="en-US" baseline="-25000" dirty="0"/>
              <a:t>5</a:t>
            </a:r>
            <a:r>
              <a:rPr lang="en-US" dirty="0"/>
              <a:t> or M</a:t>
            </a:r>
            <a:r>
              <a:rPr lang="en-US" baseline="-25000" dirty="0"/>
              <a:t>8</a:t>
            </a:r>
            <a:endParaRPr lang="en-US" dirty="0"/>
          </a:p>
        </p:txBody>
      </p:sp>
      <p:pic>
        <p:nvPicPr>
          <p:cNvPr id="4" name="Picture 3"/>
          <p:cNvPicPr>
            <a:picLocks noChangeAspect="1"/>
          </p:cNvPicPr>
          <p:nvPr/>
        </p:nvPicPr>
        <p:blipFill>
          <a:blip r:embed="rId3"/>
          <a:stretch>
            <a:fillRect/>
          </a:stretch>
        </p:blipFill>
        <p:spPr>
          <a:xfrm>
            <a:off x="5130800" y="1749953"/>
            <a:ext cx="4013200" cy="2813601"/>
          </a:xfrm>
          <a:prstGeom prst="rect">
            <a:avLst/>
          </a:prstGeom>
        </p:spPr>
      </p:pic>
      <p:sp>
        <p:nvSpPr>
          <p:cNvPr id="5" name="Rectangle 4"/>
          <p:cNvSpPr/>
          <p:nvPr/>
        </p:nvSpPr>
        <p:spPr>
          <a:xfrm>
            <a:off x="5080000" y="1736677"/>
            <a:ext cx="301491" cy="3715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p:cNvPicPr>
            <a:picLocks noChangeAspect="1"/>
          </p:cNvPicPr>
          <p:nvPr/>
        </p:nvPicPr>
        <p:blipFill>
          <a:blip r:embed="rId4"/>
          <a:stretch>
            <a:fillRect/>
          </a:stretch>
        </p:blipFill>
        <p:spPr>
          <a:xfrm>
            <a:off x="5130800" y="5145117"/>
            <a:ext cx="2493819" cy="1230284"/>
          </a:xfrm>
          <a:prstGeom prst="rect">
            <a:avLst/>
          </a:prstGeom>
        </p:spPr>
      </p:pic>
      <p:pic>
        <p:nvPicPr>
          <p:cNvPr id="9" name="Picture 8"/>
          <p:cNvPicPr>
            <a:picLocks noChangeAspect="1"/>
          </p:cNvPicPr>
          <p:nvPr/>
        </p:nvPicPr>
        <p:blipFill>
          <a:blip r:embed="rId5"/>
          <a:stretch>
            <a:fillRect/>
          </a:stretch>
        </p:blipFill>
        <p:spPr>
          <a:xfrm>
            <a:off x="7945120" y="5145117"/>
            <a:ext cx="1097280" cy="1230284"/>
          </a:xfrm>
          <a:prstGeom prst="rect">
            <a:avLst/>
          </a:prstGeom>
        </p:spPr>
      </p:pic>
      <p:sp>
        <p:nvSpPr>
          <p:cNvPr id="10" name="Slide Number Placeholder 9"/>
          <p:cNvSpPr>
            <a:spLocks noGrp="1"/>
          </p:cNvSpPr>
          <p:nvPr>
            <p:ph type="sldNum" sz="quarter" idx="12"/>
          </p:nvPr>
        </p:nvSpPr>
        <p:spPr/>
        <p:txBody>
          <a:bodyPr/>
          <a:lstStyle/>
          <a:p>
            <a:fld id="{4D267013-DFFC-4352-B274-32112D0CCE19}" type="slidenum">
              <a:rPr lang="en-US" smtClean="0"/>
              <a:t>54</a:t>
            </a:fld>
            <a:endParaRPr lang="en-US"/>
          </a:p>
        </p:txBody>
      </p:sp>
      <p:sp>
        <p:nvSpPr>
          <p:cNvPr id="6" name="Rectangle 5"/>
          <p:cNvSpPr/>
          <p:nvPr/>
        </p:nvSpPr>
        <p:spPr>
          <a:xfrm>
            <a:off x="6400800" y="5049243"/>
            <a:ext cx="1320800" cy="1323479"/>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14843000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Web: Clusters</a:t>
            </a:r>
            <a:endParaRPr lang="en-US" dirty="0"/>
          </a:p>
        </p:txBody>
      </p:sp>
      <p:sp>
        <p:nvSpPr>
          <p:cNvPr id="3" name="Content Placeholder 2"/>
          <p:cNvSpPr>
            <a:spLocks noGrp="1"/>
          </p:cNvSpPr>
          <p:nvPr>
            <p:ph idx="1"/>
          </p:nvPr>
        </p:nvSpPr>
        <p:spPr>
          <a:xfrm>
            <a:off x="1168401" y="5867400"/>
            <a:ext cx="6807201" cy="812800"/>
          </a:xfrm>
        </p:spPr>
        <p:txBody>
          <a:bodyPr>
            <a:noAutofit/>
          </a:bodyPr>
          <a:lstStyle/>
          <a:p>
            <a:pPr marL="0" indent="0" algn="ctr">
              <a:buNone/>
            </a:pPr>
            <a:r>
              <a:rPr lang="en-US" sz="2933" dirty="0">
                <a:solidFill>
                  <a:srgbClr val="C00000"/>
                </a:solidFill>
              </a:rPr>
              <a:t>M</a:t>
            </a:r>
            <a:r>
              <a:rPr lang="en-US" sz="2933" baseline="-25000" dirty="0">
                <a:solidFill>
                  <a:srgbClr val="C00000"/>
                </a:solidFill>
              </a:rPr>
              <a:t>6</a:t>
            </a:r>
            <a:r>
              <a:rPr lang="en-US" sz="2933" dirty="0">
                <a:solidFill>
                  <a:srgbClr val="C00000"/>
                </a:solidFill>
              </a:rPr>
              <a:t> reveals known aquatic layers with higher accuracy (84% vs. 65%)</a:t>
            </a:r>
            <a:endParaRPr lang="en-US" sz="2933" dirty="0">
              <a:solidFill>
                <a:srgbClr val="C00000"/>
              </a:solidFill>
            </a:endParaRPr>
          </a:p>
        </p:txBody>
      </p:sp>
      <p:pic>
        <p:nvPicPr>
          <p:cNvPr id="5" name="Picture 4"/>
          <p:cNvPicPr>
            <a:picLocks noChangeAspect="1"/>
          </p:cNvPicPr>
          <p:nvPr/>
        </p:nvPicPr>
        <p:blipFill>
          <a:blip r:embed="rId3"/>
          <a:stretch>
            <a:fillRect/>
          </a:stretch>
        </p:blipFill>
        <p:spPr>
          <a:xfrm>
            <a:off x="1073906" y="1600200"/>
            <a:ext cx="6996191" cy="4368800"/>
          </a:xfrm>
          <a:prstGeom prst="rect">
            <a:avLst/>
          </a:prstGeom>
        </p:spPr>
      </p:pic>
      <p:sp>
        <p:nvSpPr>
          <p:cNvPr id="6" name="Slide Number Placeholder 5"/>
          <p:cNvSpPr>
            <a:spLocks noGrp="1"/>
          </p:cNvSpPr>
          <p:nvPr>
            <p:ph type="sldNum" sz="quarter" idx="12"/>
          </p:nvPr>
        </p:nvSpPr>
        <p:spPr/>
        <p:txBody>
          <a:bodyPr/>
          <a:lstStyle/>
          <a:p>
            <a:fld id="{4D267013-DFFC-4352-B274-32112D0CCE19}" type="slidenum">
              <a:rPr lang="en-US" smtClean="0"/>
              <a:t>55</a:t>
            </a:fld>
            <a:endParaRPr lang="en-US"/>
          </a:p>
        </p:txBody>
      </p:sp>
      <p:sp>
        <p:nvSpPr>
          <p:cNvPr id="7" name="TextBox 6"/>
          <p:cNvSpPr txBox="1"/>
          <p:nvPr/>
        </p:nvSpPr>
        <p:spPr>
          <a:xfrm>
            <a:off x="6908801" y="3530601"/>
            <a:ext cx="2163669" cy="830997"/>
          </a:xfrm>
          <a:prstGeom prst="rect">
            <a:avLst/>
          </a:prstGeom>
          <a:noFill/>
        </p:spPr>
        <p:txBody>
          <a:bodyPr wrap="none" rtlCol="0">
            <a:spAutoFit/>
          </a:bodyPr>
          <a:lstStyle/>
          <a:p>
            <a:r>
              <a:rPr lang="en-US" sz="2400" dirty="0">
                <a:solidFill>
                  <a:srgbClr val="008000"/>
                </a:solidFill>
                <a:latin typeface="Helvetica Neue Medium"/>
                <a:cs typeface="Helvetica Neue Medium"/>
              </a:rPr>
              <a:t>Micronutrient </a:t>
            </a:r>
          </a:p>
          <a:p>
            <a:r>
              <a:rPr lang="en-US" sz="2400" dirty="0">
                <a:solidFill>
                  <a:srgbClr val="008000"/>
                </a:solidFill>
                <a:latin typeface="Helvetica Neue Medium"/>
                <a:cs typeface="Helvetica Neue Medium"/>
              </a:rPr>
              <a:t>sources</a:t>
            </a:r>
            <a:endParaRPr lang="en-US" sz="2400" dirty="0">
              <a:solidFill>
                <a:srgbClr val="008000"/>
              </a:solidFill>
              <a:latin typeface="Helvetica Neue Medium"/>
              <a:cs typeface="Helvetica Neue Medium"/>
            </a:endParaRPr>
          </a:p>
        </p:txBody>
      </p:sp>
      <p:sp>
        <p:nvSpPr>
          <p:cNvPr id="8" name="TextBox 7"/>
          <p:cNvSpPr txBox="1"/>
          <p:nvPr/>
        </p:nvSpPr>
        <p:spPr>
          <a:xfrm>
            <a:off x="3251201" y="1497353"/>
            <a:ext cx="2282997" cy="461665"/>
          </a:xfrm>
          <a:prstGeom prst="rect">
            <a:avLst/>
          </a:prstGeom>
          <a:noFill/>
        </p:spPr>
        <p:txBody>
          <a:bodyPr wrap="none" rtlCol="0">
            <a:spAutoFit/>
          </a:bodyPr>
          <a:lstStyle/>
          <a:p>
            <a:r>
              <a:rPr lang="en-US" sz="2400" dirty="0">
                <a:solidFill>
                  <a:srgbClr val="D834D6"/>
                </a:solidFill>
                <a:latin typeface="Helvetica Neue Medium"/>
                <a:cs typeface="Helvetica Neue Medium"/>
              </a:rPr>
              <a:t>Benthic Fishes</a:t>
            </a:r>
            <a:endParaRPr lang="en-US" sz="2400" dirty="0">
              <a:solidFill>
                <a:srgbClr val="D834D6"/>
              </a:solidFill>
              <a:latin typeface="Helvetica Neue Medium"/>
              <a:cs typeface="Helvetica Neue Medium"/>
            </a:endParaRPr>
          </a:p>
        </p:txBody>
      </p:sp>
      <p:sp>
        <p:nvSpPr>
          <p:cNvPr id="9" name="TextBox 8"/>
          <p:cNvSpPr txBox="1"/>
          <p:nvPr/>
        </p:nvSpPr>
        <p:spPr>
          <a:xfrm>
            <a:off x="6326852" y="5005626"/>
            <a:ext cx="2857770" cy="830997"/>
          </a:xfrm>
          <a:prstGeom prst="rect">
            <a:avLst/>
          </a:prstGeom>
          <a:noFill/>
        </p:spPr>
        <p:txBody>
          <a:bodyPr wrap="none" rtlCol="0">
            <a:spAutoFit/>
          </a:bodyPr>
          <a:lstStyle/>
          <a:p>
            <a:r>
              <a:rPr lang="en-US" sz="2400">
                <a:solidFill>
                  <a:schemeClr val="accent1"/>
                </a:solidFill>
                <a:latin typeface="Helvetica Neue Medium"/>
                <a:cs typeface="Helvetica Neue Medium"/>
              </a:rPr>
              <a:t>Benthic </a:t>
            </a:r>
            <a:br>
              <a:rPr lang="en-US" sz="2400">
                <a:solidFill>
                  <a:schemeClr val="accent1"/>
                </a:solidFill>
                <a:latin typeface="Helvetica Neue Medium"/>
                <a:cs typeface="Helvetica Neue Medium"/>
              </a:rPr>
            </a:br>
            <a:r>
              <a:rPr lang="en-US" sz="2400" dirty="0" err="1">
                <a:solidFill>
                  <a:schemeClr val="accent1"/>
                </a:solidFill>
                <a:latin typeface="Helvetica Neue Medium"/>
                <a:cs typeface="Helvetica Neue Medium"/>
              </a:rPr>
              <a:t>Macroinvertibrates</a:t>
            </a:r>
            <a:endParaRPr lang="en-US" sz="2400" dirty="0">
              <a:solidFill>
                <a:schemeClr val="accent1"/>
              </a:solidFill>
              <a:latin typeface="Helvetica Neue Medium"/>
              <a:cs typeface="Helvetica Neue Medium"/>
            </a:endParaRPr>
          </a:p>
        </p:txBody>
      </p:sp>
      <p:sp>
        <p:nvSpPr>
          <p:cNvPr id="10" name="TextBox 9"/>
          <p:cNvSpPr txBox="1"/>
          <p:nvPr/>
        </p:nvSpPr>
        <p:spPr>
          <a:xfrm>
            <a:off x="158246" y="1449626"/>
            <a:ext cx="2572435" cy="830997"/>
          </a:xfrm>
          <a:prstGeom prst="rect">
            <a:avLst/>
          </a:prstGeom>
          <a:noFill/>
        </p:spPr>
        <p:txBody>
          <a:bodyPr wrap="none" rtlCol="0">
            <a:spAutoFit/>
          </a:bodyPr>
          <a:lstStyle/>
          <a:p>
            <a:r>
              <a:rPr lang="en-US" sz="2400" dirty="0">
                <a:solidFill>
                  <a:schemeClr val="accent2"/>
                </a:solidFill>
                <a:latin typeface="Helvetica Neue Medium"/>
                <a:cs typeface="Helvetica Neue Medium"/>
              </a:rPr>
              <a:t>Pelagic fishes </a:t>
            </a:r>
          </a:p>
          <a:p>
            <a:r>
              <a:rPr lang="en-US" sz="2400" dirty="0">
                <a:solidFill>
                  <a:schemeClr val="accent2"/>
                </a:solidFill>
                <a:latin typeface="Helvetica Neue Medium"/>
                <a:cs typeface="Helvetica Neue Medium"/>
              </a:rPr>
              <a:t>a</a:t>
            </a:r>
            <a:r>
              <a:rPr lang="en-US" sz="2400" dirty="0">
                <a:solidFill>
                  <a:schemeClr val="accent2"/>
                </a:solidFill>
                <a:latin typeface="Helvetica Neue Medium"/>
                <a:cs typeface="Helvetica Neue Medium"/>
              </a:rPr>
              <a:t>nd benthic prey</a:t>
            </a:r>
            <a:endParaRPr lang="en-US" sz="2400" dirty="0">
              <a:solidFill>
                <a:schemeClr val="accent2"/>
              </a:solidFill>
              <a:latin typeface="Helvetica Neue Medium"/>
              <a:cs typeface="Helvetica Neue Medium"/>
            </a:endParaRPr>
          </a:p>
        </p:txBody>
      </p:sp>
    </p:spTree>
    <p:extLst>
      <p:ext uri="{BB962C8B-B14F-4D97-AF65-F5344CB8AC3E}">
        <p14:creationId xmlns:p14="http://schemas.microsoft.com/office/powerpoint/2010/main" val="11664276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Aquatic Layers</a:t>
            </a:r>
            <a:endParaRPr lang="en-US" dirty="0"/>
          </a:p>
        </p:txBody>
      </p:sp>
      <p:sp>
        <p:nvSpPr>
          <p:cNvPr id="3" name="Content Placeholder 2"/>
          <p:cNvSpPr>
            <a:spLocks noGrp="1"/>
          </p:cNvSpPr>
          <p:nvPr>
            <p:ph idx="1"/>
          </p:nvPr>
        </p:nvSpPr>
        <p:spPr>
          <a:xfrm>
            <a:off x="457200" y="4934529"/>
            <a:ext cx="8229600" cy="1662545"/>
          </a:xfrm>
        </p:spPr>
        <p:txBody>
          <a:bodyPr>
            <a:normAutofit lnSpcReduction="10000"/>
          </a:bodyPr>
          <a:lstStyle/>
          <a:p>
            <a:pPr marL="0" indent="0">
              <a:buNone/>
            </a:pPr>
            <a:r>
              <a:rPr lang="en-US" dirty="0" smtClean="0">
                <a:solidFill>
                  <a:srgbClr val="C00000"/>
                </a:solidFill>
              </a:rPr>
              <a:t>Aquatic layers organize based on M</a:t>
            </a:r>
            <a:r>
              <a:rPr lang="en-US" baseline="-25000" dirty="0" smtClean="0">
                <a:solidFill>
                  <a:srgbClr val="C00000"/>
                </a:solidFill>
              </a:rPr>
              <a:t>6</a:t>
            </a:r>
          </a:p>
          <a:p>
            <a:r>
              <a:rPr lang="en-US" dirty="0" smtClean="0"/>
              <a:t>Many instances of M</a:t>
            </a:r>
            <a:r>
              <a:rPr lang="en-US" baseline="-25000" dirty="0" smtClean="0"/>
              <a:t>6</a:t>
            </a:r>
            <a:r>
              <a:rPr lang="en-US" dirty="0" smtClean="0"/>
              <a:t> inside</a:t>
            </a:r>
          </a:p>
          <a:p>
            <a:r>
              <a:rPr lang="en-US" dirty="0" smtClean="0"/>
              <a:t>Few instances of M</a:t>
            </a:r>
            <a:r>
              <a:rPr lang="en-US" baseline="-25000" dirty="0" smtClean="0"/>
              <a:t>6</a:t>
            </a:r>
            <a:r>
              <a:rPr lang="en-US" dirty="0" smtClean="0"/>
              <a:t> cross</a:t>
            </a:r>
            <a:endParaRPr lang="en-US" dirty="0"/>
          </a:p>
        </p:txBody>
      </p:sp>
      <p:pic>
        <p:nvPicPr>
          <p:cNvPr id="5" name="Picture 4"/>
          <p:cNvPicPr>
            <a:picLocks noChangeAspect="1"/>
          </p:cNvPicPr>
          <p:nvPr/>
        </p:nvPicPr>
        <p:blipFill>
          <a:blip r:embed="rId3"/>
          <a:stretch>
            <a:fillRect/>
          </a:stretch>
        </p:blipFill>
        <p:spPr>
          <a:xfrm>
            <a:off x="609601" y="1803401"/>
            <a:ext cx="4115241" cy="2874617"/>
          </a:xfrm>
          <a:prstGeom prst="rect">
            <a:avLst/>
          </a:prstGeom>
        </p:spPr>
      </p:pic>
      <p:pic>
        <p:nvPicPr>
          <p:cNvPr id="6" name="Picture 5"/>
          <p:cNvPicPr>
            <a:picLocks noChangeAspect="1"/>
          </p:cNvPicPr>
          <p:nvPr/>
        </p:nvPicPr>
        <p:blipFill>
          <a:blip r:embed="rId4"/>
          <a:stretch>
            <a:fillRect/>
          </a:stretch>
        </p:blipFill>
        <p:spPr>
          <a:xfrm>
            <a:off x="5118597" y="1661891"/>
            <a:ext cx="3517403" cy="3189509"/>
          </a:xfrm>
          <a:prstGeom prst="rect">
            <a:avLst/>
          </a:prstGeom>
        </p:spPr>
      </p:pic>
      <p:pic>
        <p:nvPicPr>
          <p:cNvPr id="7" name="Picture 6"/>
          <p:cNvPicPr>
            <a:picLocks noChangeAspect="1"/>
          </p:cNvPicPr>
          <p:nvPr/>
        </p:nvPicPr>
        <p:blipFill>
          <a:blip r:embed="rId5"/>
          <a:stretch>
            <a:fillRect/>
          </a:stretch>
        </p:blipFill>
        <p:spPr>
          <a:xfrm>
            <a:off x="7720272" y="5054601"/>
            <a:ext cx="1423729" cy="1699289"/>
          </a:xfrm>
          <a:prstGeom prst="rect">
            <a:avLst/>
          </a:prstGeom>
        </p:spPr>
      </p:pic>
      <p:sp>
        <p:nvSpPr>
          <p:cNvPr id="8" name="Slide Number Placeholder 7"/>
          <p:cNvSpPr>
            <a:spLocks noGrp="1"/>
          </p:cNvSpPr>
          <p:nvPr>
            <p:ph type="sldNum" sz="quarter" idx="12"/>
          </p:nvPr>
        </p:nvSpPr>
        <p:spPr/>
        <p:txBody>
          <a:bodyPr/>
          <a:lstStyle/>
          <a:p>
            <a:fld id="{4D267013-DFFC-4352-B274-32112D0CCE19}" type="slidenum">
              <a:rPr lang="en-US" smtClean="0"/>
              <a:t>56</a:t>
            </a:fld>
            <a:endParaRPr lang="en-US"/>
          </a:p>
        </p:txBody>
      </p:sp>
    </p:spTree>
    <p:extLst>
      <p:ext uri="{BB962C8B-B14F-4D97-AF65-F5344CB8AC3E}">
        <p14:creationId xmlns:p14="http://schemas.microsoft.com/office/powerpoint/2010/main" val="6344427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D267013-DFFC-4352-B274-32112D0CCE19}" type="slidenum">
              <a:rPr lang="en-US" smtClean="0"/>
              <a:t>57</a:t>
            </a:fld>
            <a:endParaRPr lang="en-US"/>
          </a:p>
        </p:txBody>
      </p:sp>
      <p:sp>
        <p:nvSpPr>
          <p:cNvPr id="5" name="Rectangle 4"/>
          <p:cNvSpPr/>
          <p:nvPr/>
        </p:nvSpPr>
        <p:spPr>
          <a:xfrm>
            <a:off x="914400" y="1727200"/>
            <a:ext cx="7315200" cy="3401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u="sng" dirty="0">
                <a:latin typeface="Helvetica Neue Light" charset="0"/>
                <a:ea typeface="Helvetica Neue Light" charset="0"/>
                <a:cs typeface="Helvetica Neue Light" charset="0"/>
              </a:rPr>
              <a:t>Application 2:</a:t>
            </a:r>
            <a:r>
              <a:rPr lang="en-US" sz="4800" dirty="0">
                <a:latin typeface="Helvetica Neue Light" charset="0"/>
                <a:ea typeface="Helvetica Neue Light" charset="0"/>
                <a:cs typeface="Helvetica Neue Light" charset="0"/>
              </a:rPr>
              <a:t/>
            </a:r>
            <a:br>
              <a:rPr lang="en-US" sz="4800" dirty="0">
                <a:latin typeface="Helvetica Neue Light" charset="0"/>
                <a:ea typeface="Helvetica Neue Light" charset="0"/>
                <a:cs typeface="Helvetica Neue Light" charset="0"/>
              </a:rPr>
            </a:br>
            <a:r>
              <a:rPr lang="en-US" sz="4800" dirty="0">
                <a:latin typeface="Helvetica Neue Light" charset="0"/>
                <a:ea typeface="Helvetica Neue Light" charset="0"/>
                <a:cs typeface="Helvetica Neue Light" charset="0"/>
              </a:rPr>
              <a:t>Signed networks</a:t>
            </a:r>
            <a:endParaRPr lang="en-US" sz="48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5385998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(2) Gene Regulatory Networks</a:t>
            </a:r>
            <a:endParaRPr lang="en-US" dirty="0"/>
          </a:p>
        </p:txBody>
      </p:sp>
      <p:sp>
        <p:nvSpPr>
          <p:cNvPr id="14" name="Content Placeholder 13"/>
          <p:cNvSpPr>
            <a:spLocks noGrp="1"/>
          </p:cNvSpPr>
          <p:nvPr>
            <p:ph idx="1"/>
          </p:nvPr>
        </p:nvSpPr>
        <p:spPr>
          <a:xfrm>
            <a:off x="406400" y="1600200"/>
            <a:ext cx="8483600" cy="5080000"/>
          </a:xfrm>
        </p:spPr>
        <p:txBody>
          <a:bodyPr>
            <a:normAutofit/>
          </a:bodyPr>
          <a:lstStyle/>
          <a:p>
            <a:r>
              <a:rPr lang="en-US" dirty="0"/>
              <a:t>Nodes are groups of genes in </a:t>
            </a:r>
            <a:r>
              <a:rPr lang="en-US" dirty="0" smtClean="0"/>
              <a:t>mRNA</a:t>
            </a:r>
            <a:endParaRPr lang="en-US" dirty="0"/>
          </a:p>
          <a:p>
            <a:r>
              <a:rPr lang="en-US" dirty="0"/>
              <a:t>Edges are directed transcriptional regulation </a:t>
            </a:r>
            <a:r>
              <a:rPr lang="en-US" dirty="0" smtClean="0"/>
              <a:t>relationships</a:t>
            </a:r>
          </a:p>
          <a:p>
            <a:endParaRPr lang="en-US" dirty="0" smtClean="0"/>
          </a:p>
          <a:p>
            <a:endParaRPr lang="en-US" dirty="0"/>
          </a:p>
          <a:p>
            <a:pPr lvl="2"/>
            <a:endParaRPr lang="en-US" dirty="0"/>
          </a:p>
          <a:p>
            <a:r>
              <a:rPr lang="en-US" dirty="0">
                <a:cs typeface="Optima"/>
              </a:rPr>
              <a:t>The “</a:t>
            </a:r>
            <a:r>
              <a:rPr lang="en-US" dirty="0" err="1">
                <a:cs typeface="Optima"/>
              </a:rPr>
              <a:t>feedforward</a:t>
            </a:r>
            <a:r>
              <a:rPr lang="en-US" dirty="0">
                <a:cs typeface="Optima"/>
              </a:rPr>
              <a:t> loop” motif represents biological </a:t>
            </a:r>
            <a:r>
              <a:rPr lang="en-US" dirty="0" smtClean="0">
                <a:cs typeface="Optima"/>
              </a:rPr>
              <a:t>function </a:t>
            </a:r>
            <a:r>
              <a:rPr lang="en-US" dirty="0" smtClean="0">
                <a:solidFill>
                  <a:schemeClr val="tx1">
                    <a:lumMod val="50000"/>
                    <a:lumOff val="50000"/>
                  </a:schemeClr>
                </a:solidFill>
                <a:cs typeface="Optima"/>
              </a:rPr>
              <a:t>[</a:t>
            </a:r>
            <a:r>
              <a:rPr lang="en-US" dirty="0" err="1" smtClean="0">
                <a:solidFill>
                  <a:schemeClr val="tx1">
                    <a:lumMod val="50000"/>
                    <a:lumOff val="50000"/>
                  </a:schemeClr>
                </a:solidFill>
                <a:cs typeface="Optima"/>
              </a:rPr>
              <a:t>Alon</a:t>
            </a:r>
            <a:r>
              <a:rPr lang="en-US" dirty="0" smtClean="0">
                <a:solidFill>
                  <a:schemeClr val="tx1">
                    <a:lumMod val="50000"/>
                    <a:lumOff val="50000"/>
                  </a:schemeClr>
                </a:solidFill>
                <a:cs typeface="Optima"/>
              </a:rPr>
              <a:t> ‘07</a:t>
            </a:r>
            <a:r>
              <a:rPr lang="en-US" dirty="0">
                <a:solidFill>
                  <a:schemeClr val="tx1">
                    <a:lumMod val="50000"/>
                    <a:lumOff val="50000"/>
                  </a:schemeClr>
                </a:solidFill>
                <a:cs typeface="Optima"/>
              </a:rPr>
              <a:t>]</a:t>
            </a:r>
          </a:p>
          <a:p>
            <a:endParaRPr lang="en-US" dirty="0"/>
          </a:p>
          <a:p>
            <a:endParaRPr lang="en-US" dirty="0"/>
          </a:p>
        </p:txBody>
      </p:sp>
      <p:sp>
        <p:nvSpPr>
          <p:cNvPr id="6" name="Slide Number Placeholder 5"/>
          <p:cNvSpPr>
            <a:spLocks noGrp="1"/>
          </p:cNvSpPr>
          <p:nvPr>
            <p:ph type="sldNum" sz="quarter" idx="12"/>
          </p:nvPr>
        </p:nvSpPr>
        <p:spPr/>
        <p:txBody>
          <a:bodyPr/>
          <a:lstStyle/>
          <a:p>
            <a:fld id="{21529EB8-5100-FE45-8632-3A3E7E71F8B6}" type="slidenum">
              <a:rPr lang="en-US" smtClean="0"/>
              <a:pPr/>
              <a:t>58</a:t>
            </a:fld>
            <a:endParaRPr lang="en-US"/>
          </a:p>
        </p:txBody>
      </p:sp>
      <p:pic>
        <p:nvPicPr>
          <p:cNvPr id="15" name="Picture 14" descr="m5-coherent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12800" y="3743705"/>
            <a:ext cx="1483509" cy="1292088"/>
          </a:xfrm>
          <a:prstGeom prst="rect">
            <a:avLst/>
          </a:prstGeom>
        </p:spPr>
      </p:pic>
      <p:pic>
        <p:nvPicPr>
          <p:cNvPr id="16" name="Picture 15" descr="m5-coherent2.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79426" y="3743705"/>
            <a:ext cx="1483509" cy="1292088"/>
          </a:xfrm>
          <a:prstGeom prst="rect">
            <a:avLst/>
          </a:prstGeom>
        </p:spPr>
      </p:pic>
      <p:pic>
        <p:nvPicPr>
          <p:cNvPr id="17" name="Picture 16" descr="m5-coherent3.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46051" y="3733801"/>
            <a:ext cx="1483509" cy="1244233"/>
          </a:xfrm>
          <a:prstGeom prst="rect">
            <a:avLst/>
          </a:prstGeom>
        </p:spPr>
      </p:pic>
      <p:pic>
        <p:nvPicPr>
          <p:cNvPr id="18" name="Picture 17" descr="m5-coherent4.pdf"/>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012678" y="3733801"/>
            <a:ext cx="1483509" cy="1244233"/>
          </a:xfrm>
          <a:prstGeom prst="rect">
            <a:avLst/>
          </a:prstGeom>
        </p:spPr>
      </p:pic>
    </p:spTree>
    <p:extLst>
      <p:ext uri="{BB962C8B-B14F-4D97-AF65-F5344CB8AC3E}">
        <p14:creationId xmlns:p14="http://schemas.microsoft.com/office/powerpoint/2010/main" val="6043421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yeast.pdf"/>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352801" y="1498600"/>
            <a:ext cx="5450393" cy="5058357"/>
          </a:xfrm>
          <a:prstGeom prst="rect">
            <a:avLst/>
          </a:prstGeom>
        </p:spPr>
      </p:pic>
      <p:sp>
        <p:nvSpPr>
          <p:cNvPr id="19" name="Title 1"/>
          <p:cNvSpPr>
            <a:spLocks noGrp="1"/>
          </p:cNvSpPr>
          <p:nvPr>
            <p:ph type="title"/>
          </p:nvPr>
        </p:nvSpPr>
        <p:spPr/>
        <p:txBody>
          <a:bodyPr/>
          <a:lstStyle/>
          <a:p>
            <a:r>
              <a:rPr lang="en-US" dirty="0" smtClean="0"/>
              <a:t>Yeast Regulatory Network</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59</a:t>
            </a:fld>
            <a:endParaRPr lang="en-US"/>
          </a:p>
        </p:txBody>
      </p:sp>
      <p:pic>
        <p:nvPicPr>
          <p:cNvPr id="6" name="Picture 5"/>
          <p:cNvPicPr>
            <a:picLocks noChangeAspect="1"/>
          </p:cNvPicPr>
          <p:nvPr/>
        </p:nvPicPr>
        <p:blipFill>
          <a:blip r:embed="rId4"/>
          <a:stretch>
            <a:fillRect/>
          </a:stretch>
        </p:blipFill>
        <p:spPr>
          <a:xfrm>
            <a:off x="691933" y="2921001"/>
            <a:ext cx="1035267" cy="1152911"/>
          </a:xfrm>
          <a:prstGeom prst="rect">
            <a:avLst/>
          </a:prstGeom>
        </p:spPr>
      </p:pic>
      <p:pic>
        <p:nvPicPr>
          <p:cNvPr id="7" name="Picture 6"/>
          <p:cNvPicPr>
            <a:picLocks noChangeAspect="1"/>
          </p:cNvPicPr>
          <p:nvPr/>
        </p:nvPicPr>
        <p:blipFill>
          <a:blip r:embed="rId5"/>
          <a:stretch>
            <a:fillRect/>
          </a:stretch>
        </p:blipFill>
        <p:spPr>
          <a:xfrm>
            <a:off x="700400" y="4125318"/>
            <a:ext cx="1011737" cy="1152911"/>
          </a:xfrm>
          <a:prstGeom prst="rect">
            <a:avLst/>
          </a:prstGeom>
        </p:spPr>
      </p:pic>
      <p:pic>
        <p:nvPicPr>
          <p:cNvPr id="8" name="Picture 7"/>
          <p:cNvPicPr>
            <a:picLocks noChangeAspect="1"/>
          </p:cNvPicPr>
          <p:nvPr/>
        </p:nvPicPr>
        <p:blipFill>
          <a:blip r:embed="rId6"/>
          <a:stretch>
            <a:fillRect/>
          </a:stretch>
        </p:blipFill>
        <p:spPr>
          <a:xfrm>
            <a:off x="691933" y="5314753"/>
            <a:ext cx="1035267" cy="1152911"/>
          </a:xfrm>
          <a:prstGeom prst="rect">
            <a:avLst/>
          </a:prstGeom>
        </p:spPr>
      </p:pic>
      <p:pic>
        <p:nvPicPr>
          <p:cNvPr id="9" name="Picture 8"/>
          <p:cNvPicPr>
            <a:picLocks noChangeAspect="1"/>
          </p:cNvPicPr>
          <p:nvPr/>
        </p:nvPicPr>
        <p:blipFill>
          <a:blip r:embed="rId7"/>
          <a:stretch>
            <a:fillRect/>
          </a:stretch>
        </p:blipFill>
        <p:spPr>
          <a:xfrm>
            <a:off x="691933" y="1701801"/>
            <a:ext cx="1035267" cy="1152911"/>
          </a:xfrm>
          <a:prstGeom prst="rect">
            <a:avLst/>
          </a:prstGeom>
        </p:spPr>
      </p:pic>
      <p:sp>
        <p:nvSpPr>
          <p:cNvPr id="12" name="Right Arrow 11"/>
          <p:cNvSpPr/>
          <p:nvPr/>
        </p:nvSpPr>
        <p:spPr>
          <a:xfrm>
            <a:off x="2032000" y="3937000"/>
            <a:ext cx="8128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p:cNvSpPr txBox="1"/>
          <p:nvPr/>
        </p:nvSpPr>
        <p:spPr>
          <a:xfrm>
            <a:off x="1524000" y="6267847"/>
            <a:ext cx="6837128" cy="584775"/>
          </a:xfrm>
          <a:prstGeom prst="rect">
            <a:avLst/>
          </a:prstGeom>
          <a:noFill/>
        </p:spPr>
        <p:txBody>
          <a:bodyPr wrap="none" rtlCol="0">
            <a:spAutoFit/>
          </a:bodyPr>
          <a:lstStyle/>
          <a:p>
            <a:r>
              <a:rPr lang="en-US" sz="3200" dirty="0">
                <a:solidFill>
                  <a:srgbClr val="C00000"/>
                </a:solidFill>
                <a:latin typeface="Helvetica Neue Light" charset="0"/>
                <a:ea typeface="Helvetica Neue Light" charset="0"/>
                <a:cs typeface="Helvetica Neue Light" charset="0"/>
              </a:rPr>
              <a:t>97% </a:t>
            </a:r>
            <a:r>
              <a:rPr lang="en-US" sz="3200" dirty="0">
                <a:solidFill>
                  <a:srgbClr val="C00000"/>
                </a:solidFill>
                <a:latin typeface="Helvetica Neue Light" charset="0"/>
                <a:ea typeface="Helvetica Neue Light" charset="0"/>
                <a:cs typeface="Helvetica Neue Light" charset="0"/>
              </a:rPr>
              <a:t>detection accuracy (vs. 68-82%)</a:t>
            </a:r>
          </a:p>
        </p:txBody>
      </p:sp>
    </p:spTree>
    <p:extLst>
      <p:ext uri="{BB962C8B-B14F-4D97-AF65-F5344CB8AC3E}">
        <p14:creationId xmlns:p14="http://schemas.microsoft.com/office/powerpoint/2010/main" val="16576878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smtClean="0"/>
              <a:t>Sequential Pattern and Sequential Pattern Mining</a:t>
            </a:r>
            <a:endParaRPr lang="en-US" dirty="0"/>
          </a:p>
        </p:txBody>
      </p:sp>
      <p:sp>
        <p:nvSpPr>
          <p:cNvPr id="3" name="Content Placeholder 2"/>
          <p:cNvSpPr>
            <a:spLocks noGrp="1"/>
          </p:cNvSpPr>
          <p:nvPr>
            <p:ph idx="1"/>
          </p:nvPr>
        </p:nvSpPr>
        <p:spPr>
          <a:xfrm>
            <a:off x="457200" y="1600200"/>
            <a:ext cx="8229600" cy="5121275"/>
          </a:xfrm>
        </p:spPr>
        <p:txBody>
          <a:bodyPr>
            <a:normAutofit fontScale="77500" lnSpcReduction="20000"/>
          </a:bodyPr>
          <a:lstStyle/>
          <a:p>
            <a:r>
              <a:rPr lang="en-US" altLang="en-US" dirty="0" smtClean="0"/>
              <a:t>Sequential pattern mining: Given a set of sequences, find the complete set of frequent subsequences (i.e., satisfying the </a:t>
            </a:r>
            <a:r>
              <a:rPr lang="en-US" altLang="en-US" dirty="0" err="1" smtClean="0"/>
              <a:t>min_sup</a:t>
            </a:r>
            <a:r>
              <a:rPr lang="en-US" altLang="en-US" dirty="0" smtClean="0"/>
              <a:t> threshold)</a:t>
            </a:r>
          </a:p>
          <a:p>
            <a:endParaRPr lang="en-US" dirty="0" smtClean="0"/>
          </a:p>
          <a:p>
            <a:endParaRPr lang="en-US" dirty="0"/>
          </a:p>
          <a:p>
            <a:endParaRPr lang="en-US" dirty="0" smtClean="0"/>
          </a:p>
          <a:p>
            <a:endParaRPr lang="en-US" dirty="0" smtClean="0"/>
          </a:p>
          <a:p>
            <a:endParaRPr lang="en-US" dirty="0"/>
          </a:p>
          <a:p>
            <a:r>
              <a:rPr lang="en-US" dirty="0" smtClean="0"/>
              <a:t>An element may contain a set of items (also called events)</a:t>
            </a:r>
          </a:p>
          <a:p>
            <a:r>
              <a:rPr lang="en-US" dirty="0" smtClean="0"/>
              <a:t>Items within an element are unordered and we list them alphabetically </a:t>
            </a:r>
          </a:p>
          <a:p>
            <a:endParaRPr lang="en-US" dirty="0" smtClean="0"/>
          </a:p>
          <a:p>
            <a:r>
              <a:rPr lang="en-US" dirty="0" smtClean="0"/>
              <a:t>Given support threshold </a:t>
            </a:r>
            <a:r>
              <a:rPr lang="en-US" dirty="0" err="1" smtClean="0"/>
              <a:t>min_sup</a:t>
            </a:r>
            <a:r>
              <a:rPr lang="en-US" dirty="0" smtClean="0"/>
              <a:t> = 2, &lt;(ab)c&gt; is a sequential pattern</a:t>
            </a:r>
          </a:p>
          <a:p>
            <a:endParaRPr lang="en-US" dirty="0"/>
          </a:p>
        </p:txBody>
      </p:sp>
      <p:sp>
        <p:nvSpPr>
          <p:cNvPr id="4" name="Slide Number Placeholder 3"/>
          <p:cNvSpPr>
            <a:spLocks noGrp="1"/>
          </p:cNvSpPr>
          <p:nvPr>
            <p:ph type="sldNum" sz="quarter" idx="12"/>
          </p:nvPr>
        </p:nvSpPr>
        <p:spPr/>
        <p:txBody>
          <a:bodyPr/>
          <a:lstStyle/>
          <a:p>
            <a:fld id="{18A68613-FF0B-4246-B613-8295211CFAFA}" type="slidenum">
              <a:rPr lang="en-US" smtClean="0"/>
              <a:pPr/>
              <a:t>6</a:t>
            </a:fld>
            <a:endParaRPr lang="en-US"/>
          </a:p>
        </p:txBody>
      </p:sp>
      <p:sp>
        <p:nvSpPr>
          <p:cNvPr id="8" name="Text Box 15"/>
          <p:cNvSpPr txBox="1">
            <a:spLocks noChangeArrowheads="1"/>
          </p:cNvSpPr>
          <p:nvPr/>
        </p:nvSpPr>
        <p:spPr bwMode="auto">
          <a:xfrm>
            <a:off x="2815287" y="5360233"/>
            <a:ext cx="6156325" cy="461665"/>
          </a:xfrm>
          <a:prstGeom prst="rect">
            <a:avLst/>
          </a:prstGeom>
          <a:solidFill>
            <a:srgbClr val="F6E6EA"/>
          </a:solidFill>
          <a:ln w="9525">
            <a:noFill/>
            <a:miter lim="800000"/>
            <a:headEnd/>
            <a:tailEnd/>
          </a:ln>
          <a:effectLst/>
        </p:spPr>
        <p:txBody>
          <a:bodyPr wrap="square">
            <a:spAutoFit/>
          </a:bodyPr>
          <a:lstStyle/>
          <a:p>
            <a:pPr defTabSz="457189">
              <a:defRPr/>
            </a:pPr>
            <a:r>
              <a:rPr lang="en-US" sz="2400" dirty="0">
                <a:solidFill>
                  <a:srgbClr val="000000"/>
                </a:solidFill>
                <a:latin typeface="Corbel" charset="0"/>
                <a:ea typeface="Corbel" charset="0"/>
                <a:cs typeface="Corbel" charset="0"/>
              </a:rPr>
              <a:t>&lt;a(</a:t>
            </a:r>
            <a:r>
              <a:rPr lang="en-US" sz="2400" dirty="0" err="1">
                <a:solidFill>
                  <a:srgbClr val="000000"/>
                </a:solidFill>
                <a:latin typeface="Corbel" charset="0"/>
                <a:ea typeface="Corbel" charset="0"/>
                <a:cs typeface="Corbel" charset="0"/>
              </a:rPr>
              <a:t>bc</a:t>
            </a:r>
            <a:r>
              <a:rPr lang="en-US" sz="2400" dirty="0">
                <a:solidFill>
                  <a:srgbClr val="000000"/>
                </a:solidFill>
                <a:latin typeface="Corbel" charset="0"/>
                <a:ea typeface="Corbel" charset="0"/>
                <a:cs typeface="Corbel" charset="0"/>
              </a:rPr>
              <a:t>)dc&gt; is a </a:t>
            </a:r>
            <a:r>
              <a:rPr lang="en-US" sz="2400" i="1" u="sng" dirty="0">
                <a:solidFill>
                  <a:srgbClr val="FF0000"/>
                </a:solidFill>
                <a:latin typeface="Corbel" charset="0"/>
                <a:ea typeface="Corbel" charset="0"/>
                <a:cs typeface="Corbel" charset="0"/>
              </a:rPr>
              <a:t>subsequence</a:t>
            </a:r>
            <a:r>
              <a:rPr lang="en-US" sz="2400" dirty="0">
                <a:solidFill>
                  <a:srgbClr val="FF0000"/>
                </a:solidFill>
                <a:latin typeface="Corbel" charset="0"/>
                <a:ea typeface="Corbel" charset="0"/>
                <a:cs typeface="Corbel" charset="0"/>
              </a:rPr>
              <a:t> </a:t>
            </a:r>
            <a:r>
              <a:rPr lang="en-US" sz="2400" dirty="0">
                <a:solidFill>
                  <a:srgbClr val="000000"/>
                </a:solidFill>
                <a:latin typeface="Corbel" charset="0"/>
                <a:ea typeface="Corbel" charset="0"/>
                <a:cs typeface="Corbel" charset="0"/>
              </a:rPr>
              <a:t>of </a:t>
            </a:r>
            <a:r>
              <a:rPr lang="en-US" sz="2400" dirty="0">
                <a:solidFill>
                  <a:srgbClr val="000000"/>
                </a:solidFill>
                <a:effectLst>
                  <a:outerShdw blurRad="38100" dist="38100" dir="2700000" algn="tl">
                    <a:srgbClr val="C0C0C0"/>
                  </a:outerShdw>
                </a:effectLst>
                <a:latin typeface="Corbel" charset="0"/>
                <a:ea typeface="Corbel" charset="0"/>
                <a:cs typeface="Corbel" charset="0"/>
              </a:rPr>
              <a:t>&lt;</a:t>
            </a:r>
            <a:r>
              <a:rPr lang="en-US" sz="2400" u="sng" dirty="0">
                <a:solidFill>
                  <a:srgbClr val="FF0000"/>
                </a:solidFill>
                <a:latin typeface="Corbel" charset="0"/>
                <a:ea typeface="Corbel" charset="0"/>
                <a:cs typeface="Corbel" charset="0"/>
              </a:rPr>
              <a:t>a</a:t>
            </a:r>
            <a:r>
              <a:rPr lang="en-US" sz="2400" dirty="0">
                <a:solidFill>
                  <a:srgbClr val="000000"/>
                </a:solidFill>
                <a:latin typeface="Corbel" charset="0"/>
                <a:ea typeface="Corbel" charset="0"/>
                <a:cs typeface="Corbel" charset="0"/>
              </a:rPr>
              <a:t>(</a:t>
            </a:r>
            <a:r>
              <a:rPr lang="en-US" sz="2400" dirty="0" err="1">
                <a:solidFill>
                  <a:srgbClr val="000000"/>
                </a:solidFill>
                <a:latin typeface="Corbel" charset="0"/>
                <a:ea typeface="Corbel" charset="0"/>
                <a:cs typeface="Corbel" charset="0"/>
              </a:rPr>
              <a:t>a</a:t>
            </a:r>
            <a:r>
              <a:rPr lang="en-US" sz="2400" u="sng" dirty="0" err="1">
                <a:solidFill>
                  <a:srgbClr val="FF0000"/>
                </a:solidFill>
                <a:latin typeface="Corbel" charset="0"/>
                <a:ea typeface="Corbel" charset="0"/>
                <a:cs typeface="Corbel" charset="0"/>
              </a:rPr>
              <a:t>bc</a:t>
            </a:r>
            <a:r>
              <a:rPr lang="en-US" sz="2400" dirty="0">
                <a:solidFill>
                  <a:srgbClr val="000000"/>
                </a:solidFill>
                <a:latin typeface="Corbel" charset="0"/>
                <a:ea typeface="Corbel" charset="0"/>
                <a:cs typeface="Corbel" charset="0"/>
              </a:rPr>
              <a:t>)(ac)</a:t>
            </a:r>
            <a:r>
              <a:rPr lang="en-US" sz="2400" u="sng" dirty="0">
                <a:solidFill>
                  <a:srgbClr val="FF0000"/>
                </a:solidFill>
                <a:latin typeface="Corbel" charset="0"/>
                <a:ea typeface="Corbel" charset="0"/>
                <a:cs typeface="Corbel" charset="0"/>
              </a:rPr>
              <a:t>d</a:t>
            </a:r>
            <a:r>
              <a:rPr lang="en-US" sz="2400" dirty="0">
                <a:solidFill>
                  <a:srgbClr val="000000"/>
                </a:solidFill>
                <a:latin typeface="Corbel" charset="0"/>
                <a:ea typeface="Corbel" charset="0"/>
                <a:cs typeface="Corbel" charset="0"/>
              </a:rPr>
              <a:t>(</a:t>
            </a:r>
            <a:r>
              <a:rPr lang="en-US" sz="2400" u="sng" dirty="0" err="1">
                <a:solidFill>
                  <a:srgbClr val="FF0000"/>
                </a:solidFill>
                <a:latin typeface="Corbel" charset="0"/>
                <a:ea typeface="Corbel" charset="0"/>
                <a:cs typeface="Corbel" charset="0"/>
              </a:rPr>
              <a:t>c</a:t>
            </a:r>
            <a:r>
              <a:rPr lang="en-US" sz="2400" dirty="0" err="1">
                <a:solidFill>
                  <a:srgbClr val="000000"/>
                </a:solidFill>
                <a:latin typeface="Corbel" charset="0"/>
                <a:ea typeface="Corbel" charset="0"/>
                <a:cs typeface="Corbel" charset="0"/>
              </a:rPr>
              <a:t>f</a:t>
            </a:r>
            <a:r>
              <a:rPr lang="en-US" sz="2400" dirty="0">
                <a:solidFill>
                  <a:srgbClr val="000000"/>
                </a:solidFill>
                <a:latin typeface="Corbel" charset="0"/>
                <a:ea typeface="Corbel" charset="0"/>
                <a:cs typeface="Corbel" charset="0"/>
              </a:rPr>
              <a:t>)&gt;</a:t>
            </a:r>
          </a:p>
        </p:txBody>
      </p:sp>
      <p:sp>
        <p:nvSpPr>
          <p:cNvPr id="9" name="Text Box 5"/>
          <p:cNvSpPr txBox="1">
            <a:spLocks noChangeArrowheads="1"/>
          </p:cNvSpPr>
          <p:nvPr/>
        </p:nvSpPr>
        <p:spPr bwMode="auto">
          <a:xfrm>
            <a:off x="1112551" y="3910997"/>
            <a:ext cx="502920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r>
              <a:rPr lang="en-US" altLang="en-US" sz="2000" dirty="0">
                <a:solidFill>
                  <a:srgbClr val="000000"/>
                </a:solidFill>
                <a:latin typeface="Corbel" charset="0"/>
                <a:ea typeface="Corbel" charset="0"/>
                <a:cs typeface="Corbel" charset="0"/>
              </a:rPr>
              <a:t>A </a:t>
            </a:r>
            <a:r>
              <a:rPr lang="en-US" altLang="en-US" sz="2000" i="1" u="sng" dirty="0" smtClean="0">
                <a:solidFill>
                  <a:srgbClr val="FF0000"/>
                </a:solidFill>
                <a:latin typeface="Corbel" charset="0"/>
                <a:ea typeface="Corbel" charset="0"/>
                <a:cs typeface="Corbel" charset="0"/>
              </a:rPr>
              <a:t>sequence</a:t>
            </a:r>
            <a:r>
              <a:rPr lang="en-US" altLang="en-US" sz="2000" dirty="0" smtClean="0">
                <a:latin typeface="Corbel" charset="0"/>
                <a:ea typeface="Corbel" charset="0"/>
                <a:cs typeface="Corbel" charset="0"/>
              </a:rPr>
              <a:t>: </a:t>
            </a:r>
            <a:r>
              <a:rPr lang="en-US" altLang="en-US" sz="2000" dirty="0" smtClean="0">
                <a:solidFill>
                  <a:srgbClr val="000000"/>
                </a:solidFill>
                <a:latin typeface="Corbel" charset="0"/>
                <a:ea typeface="Corbel" charset="0"/>
                <a:cs typeface="Corbel" charset="0"/>
              </a:rPr>
              <a:t> &lt; </a:t>
            </a:r>
            <a:r>
              <a:rPr lang="en-US" altLang="en-US" sz="2000" dirty="0">
                <a:solidFill>
                  <a:srgbClr val="000000"/>
                </a:solidFill>
                <a:latin typeface="Corbel" charset="0"/>
                <a:ea typeface="Corbel" charset="0"/>
                <a:cs typeface="Corbel" charset="0"/>
              </a:rPr>
              <a:t>(</a:t>
            </a:r>
            <a:r>
              <a:rPr lang="en-US" altLang="en-US" sz="2000" dirty="0" err="1">
                <a:solidFill>
                  <a:srgbClr val="000000"/>
                </a:solidFill>
                <a:latin typeface="Corbel" charset="0"/>
                <a:ea typeface="Corbel" charset="0"/>
                <a:cs typeface="Corbel" charset="0"/>
              </a:rPr>
              <a:t>ef</a:t>
            </a:r>
            <a:r>
              <a:rPr lang="en-US" altLang="en-US" sz="2000" dirty="0">
                <a:solidFill>
                  <a:srgbClr val="000000"/>
                </a:solidFill>
                <a:latin typeface="Corbel" charset="0"/>
                <a:ea typeface="Corbel" charset="0"/>
                <a:cs typeface="Corbel" charset="0"/>
              </a:rPr>
              <a:t>) (ab)  (</a:t>
            </a:r>
            <a:r>
              <a:rPr lang="en-US" altLang="en-US" sz="2000" dirty="0" err="1">
                <a:solidFill>
                  <a:srgbClr val="000000"/>
                </a:solidFill>
                <a:latin typeface="Corbel" charset="0"/>
                <a:ea typeface="Corbel" charset="0"/>
                <a:cs typeface="Corbel" charset="0"/>
              </a:rPr>
              <a:t>df</a:t>
            </a:r>
            <a:r>
              <a:rPr lang="en-US" altLang="en-US" sz="2000" dirty="0">
                <a:solidFill>
                  <a:srgbClr val="000000"/>
                </a:solidFill>
                <a:latin typeface="Corbel" charset="0"/>
                <a:ea typeface="Corbel" charset="0"/>
                <a:cs typeface="Corbel" charset="0"/>
              </a:rPr>
              <a:t>) </a:t>
            </a:r>
            <a:r>
              <a:rPr lang="en-US" altLang="en-US" sz="2000" dirty="0" smtClean="0">
                <a:solidFill>
                  <a:srgbClr val="000000"/>
                </a:solidFill>
                <a:latin typeface="Corbel" charset="0"/>
                <a:ea typeface="Corbel" charset="0"/>
                <a:cs typeface="Corbel" charset="0"/>
              </a:rPr>
              <a:t> c   b </a:t>
            </a:r>
            <a:r>
              <a:rPr lang="en-US" altLang="en-US" sz="2000" dirty="0">
                <a:solidFill>
                  <a:srgbClr val="000000"/>
                </a:solidFill>
                <a:latin typeface="Corbel" charset="0"/>
                <a:ea typeface="Corbel" charset="0"/>
                <a:cs typeface="Corbel" charset="0"/>
              </a:rPr>
              <a:t>&gt;</a:t>
            </a:r>
          </a:p>
        </p:txBody>
      </p:sp>
      <p:grpSp>
        <p:nvGrpSpPr>
          <p:cNvPr id="10" name="Group 9"/>
          <p:cNvGrpSpPr/>
          <p:nvPr/>
        </p:nvGrpSpPr>
        <p:grpSpPr>
          <a:xfrm>
            <a:off x="2018676" y="4197242"/>
            <a:ext cx="2358087" cy="388499"/>
            <a:chOff x="7010400" y="3192901"/>
            <a:chExt cx="2358087" cy="388499"/>
          </a:xfrm>
        </p:grpSpPr>
        <p:sp>
          <p:nvSpPr>
            <p:cNvPr id="15" name="Line 11"/>
            <p:cNvSpPr>
              <a:spLocks noChangeShapeType="1"/>
            </p:cNvSpPr>
            <p:nvPr/>
          </p:nvSpPr>
          <p:spPr bwMode="auto">
            <a:xfrm flipV="1">
              <a:off x="7010400" y="3192905"/>
              <a:ext cx="796611" cy="38849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16" name="Line 12"/>
            <p:cNvSpPr>
              <a:spLocks noChangeShapeType="1"/>
            </p:cNvSpPr>
            <p:nvPr/>
          </p:nvSpPr>
          <p:spPr bwMode="auto">
            <a:xfrm flipV="1">
              <a:off x="7112000" y="3192904"/>
              <a:ext cx="1042649" cy="388495"/>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17" name="Line 13"/>
            <p:cNvSpPr>
              <a:spLocks noChangeShapeType="1"/>
            </p:cNvSpPr>
            <p:nvPr/>
          </p:nvSpPr>
          <p:spPr bwMode="auto">
            <a:xfrm flipV="1">
              <a:off x="7010401" y="3192902"/>
              <a:ext cx="1702735" cy="38849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18" name="Line 14"/>
            <p:cNvSpPr>
              <a:spLocks noChangeShapeType="1"/>
            </p:cNvSpPr>
            <p:nvPr/>
          </p:nvSpPr>
          <p:spPr bwMode="auto">
            <a:xfrm flipV="1">
              <a:off x="7112002" y="3192902"/>
              <a:ext cx="1987028" cy="388497"/>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sp>
          <p:nvSpPr>
            <p:cNvPr id="20" name="Line 38"/>
            <p:cNvSpPr>
              <a:spLocks noChangeShapeType="1"/>
            </p:cNvSpPr>
            <p:nvPr/>
          </p:nvSpPr>
          <p:spPr bwMode="auto">
            <a:xfrm flipV="1">
              <a:off x="7112000" y="3192901"/>
              <a:ext cx="2256487" cy="388498"/>
            </a:xfrm>
            <a:prstGeom prst="line">
              <a:avLst/>
            </a:prstGeom>
            <a:noFill/>
            <a:ln w="952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lstStyle/>
            <a:p>
              <a:pPr defTabSz="457189"/>
              <a:endParaRPr lang="en-US">
                <a:solidFill>
                  <a:srgbClr val="000000"/>
                </a:solidFill>
              </a:endParaRPr>
            </a:p>
          </p:txBody>
        </p:sp>
      </p:grpSp>
      <p:graphicFrame>
        <p:nvGraphicFramePr>
          <p:cNvPr id="21" name="Table 20"/>
          <p:cNvGraphicFramePr>
            <a:graphicFrameLocks noGrp="1"/>
          </p:cNvGraphicFramePr>
          <p:nvPr>
            <p:extLst/>
          </p:nvPr>
        </p:nvGraphicFramePr>
        <p:xfrm>
          <a:off x="5411443" y="2542371"/>
          <a:ext cx="2885327" cy="1849120"/>
        </p:xfrm>
        <a:graphic>
          <a:graphicData uri="http://schemas.openxmlformats.org/drawingml/2006/table">
            <a:tbl>
              <a:tblPr firstRow="1" bandRow="1">
                <a:tableStyleId>{7DF18680-E054-41AD-8BC1-D1AEF772440D}</a:tableStyleId>
              </a:tblPr>
              <a:tblGrid>
                <a:gridCol w="607678"/>
                <a:gridCol w="2277649"/>
              </a:tblGrid>
              <a:tr h="3556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SID</a:t>
                      </a: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Sequence</a:t>
                      </a:r>
                    </a:p>
                  </a:txBody>
                  <a:tcPr marL="121920" marR="121920"/>
                </a:tc>
              </a:tr>
              <a:tr h="370840">
                <a:tc>
                  <a:txBody>
                    <a:bodyPr/>
                    <a:lstStyle/>
                    <a:p>
                      <a:r>
                        <a:rPr lang="en-US" sz="1800" dirty="0" smtClean="0">
                          <a:latin typeface="Corbel" charset="0"/>
                          <a:ea typeface="Corbel" charset="0"/>
                          <a:cs typeface="Corbel" charset="0"/>
                        </a:rPr>
                        <a:t>10</a:t>
                      </a:r>
                      <a:endParaRPr lang="en-US" sz="180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a:t>
                      </a:r>
                      <a:r>
                        <a:rPr kumimoji="0" lang="en-US" sz="1800" b="0" i="0" u="sng" strike="noStrike" cap="none" normalizeH="0" baseline="0" dirty="0" err="1" smtClean="0">
                          <a:ln>
                            <a:noFill/>
                          </a:ln>
                          <a:solidFill>
                            <a:srgbClr val="FF0000"/>
                          </a:solidFill>
                          <a:effectLst/>
                          <a:latin typeface="Corbel" charset="0"/>
                          <a:ea typeface="Corbel" charset="0"/>
                          <a:cs typeface="Corbel" charset="0"/>
                        </a:rPr>
                        <a:t>ab</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c</a:t>
                      </a:r>
                      <a:r>
                        <a:rPr kumimoji="0" lang="en-US" sz="1800" b="0" i="0" u="none" strike="noStrike" cap="none" normalizeH="0" baseline="0" dirty="0" smtClean="0">
                          <a:ln>
                            <a:noFill/>
                          </a:ln>
                          <a:solidFill>
                            <a:schemeClr val="tx1"/>
                          </a:solidFill>
                          <a:effectLst/>
                          <a:latin typeface="Corbel" charset="0"/>
                          <a:ea typeface="Corbel" charset="0"/>
                          <a:cs typeface="Corbel" charset="0"/>
                        </a:rPr>
                        <a:t>)(a</a:t>
                      </a:r>
                      <a:r>
                        <a:rPr kumimoji="0" lang="en-US" sz="1800" b="0" i="0" u="sng" strike="noStrike" cap="none" normalizeH="0" baseline="0" dirty="0" smtClean="0">
                          <a:ln>
                            <a:noFill/>
                          </a:ln>
                          <a:solidFill>
                            <a:srgbClr val="FF0000"/>
                          </a:solidFill>
                          <a:effectLst/>
                          <a:latin typeface="Corbel" charset="0"/>
                          <a:ea typeface="Corbel" charset="0"/>
                          <a:cs typeface="Corbel" charset="0"/>
                        </a:rPr>
                        <a:t>c</a:t>
                      </a:r>
                      <a:r>
                        <a:rPr kumimoji="0" lang="en-US" sz="1800" b="0" i="0" u="none" strike="noStrike" cap="none" normalizeH="0" baseline="0" dirty="0" smtClean="0">
                          <a:ln>
                            <a:noFill/>
                          </a:ln>
                          <a:solidFill>
                            <a:schemeClr val="tx1"/>
                          </a:solidFill>
                          <a:effectLst/>
                          <a:latin typeface="Corbel" charset="0"/>
                          <a:ea typeface="Corbel" charset="0"/>
                          <a:cs typeface="Corbel" charset="0"/>
                        </a:rPr>
                        <a:t>)d(</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cf</a:t>
                      </a:r>
                      <a:r>
                        <a:rPr kumimoji="0" lang="en-US" sz="18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a:tc>
              </a:tr>
              <a:tr h="370840">
                <a:tc>
                  <a:txBody>
                    <a:bodyPr/>
                    <a:lstStyle/>
                    <a:p>
                      <a:r>
                        <a:rPr lang="en-US" sz="1800" dirty="0" smtClean="0">
                          <a:latin typeface="Corbel" charset="0"/>
                          <a:ea typeface="Corbel" charset="0"/>
                          <a:cs typeface="Corbel" charset="0"/>
                        </a:rPr>
                        <a:t>20</a:t>
                      </a:r>
                      <a:endParaRPr lang="en-US" sz="180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&lt;(ad)c(</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bc</a:t>
                      </a:r>
                      <a:r>
                        <a:rPr kumimoji="0" lang="en-US" sz="1800" b="0" i="0" u="none" strike="noStrike" cap="none" normalizeH="0" baseline="0" dirty="0" smtClean="0">
                          <a:ln>
                            <a:noFill/>
                          </a:ln>
                          <a:solidFill>
                            <a:schemeClr val="tx1"/>
                          </a:solidFill>
                          <a:effectLst/>
                          <a:latin typeface="Corbel" charset="0"/>
                          <a:ea typeface="Corbel" charset="0"/>
                          <a:cs typeface="Corbel" charset="0"/>
                        </a:rPr>
                        <a:t>)(ae)&gt;</a:t>
                      </a:r>
                    </a:p>
                  </a:txBody>
                  <a:tcPr marL="121920" marR="121920"/>
                </a:tc>
              </a:tr>
              <a:tr h="370840">
                <a:tc>
                  <a:txBody>
                    <a:bodyPr/>
                    <a:lstStyle/>
                    <a:p>
                      <a:r>
                        <a:rPr lang="en-US" sz="1800" dirty="0" smtClean="0">
                          <a:latin typeface="Corbel" charset="0"/>
                          <a:ea typeface="Corbel" charset="0"/>
                          <a:cs typeface="Corbel" charset="0"/>
                        </a:rPr>
                        <a:t>30</a:t>
                      </a:r>
                      <a:endParaRPr lang="en-US" sz="180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ef</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sng" strike="noStrike" cap="none" normalizeH="0" baseline="0" dirty="0" smtClean="0">
                          <a:ln>
                            <a:noFill/>
                          </a:ln>
                          <a:solidFill>
                            <a:srgbClr val="FF0000"/>
                          </a:solidFill>
                          <a:effectLst/>
                          <a:latin typeface="Corbel" charset="0"/>
                          <a:ea typeface="Corbel" charset="0"/>
                          <a:cs typeface="Corbel" charset="0"/>
                        </a:rPr>
                        <a:t>ab</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df</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sng" strike="noStrike" cap="none" normalizeH="0" baseline="0" dirty="0" err="1" smtClean="0">
                          <a:ln>
                            <a:noFill/>
                          </a:ln>
                          <a:solidFill>
                            <a:srgbClr val="FF0000"/>
                          </a:solidFill>
                          <a:effectLst/>
                          <a:latin typeface="Corbel" charset="0"/>
                          <a:ea typeface="Corbel" charset="0"/>
                          <a:cs typeface="Corbel" charset="0"/>
                        </a:rPr>
                        <a:t>c</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b</a:t>
                      </a:r>
                      <a:r>
                        <a:rPr kumimoji="0" lang="en-US" sz="18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a:tc>
              </a:tr>
              <a:tr h="370840">
                <a:tc>
                  <a:txBody>
                    <a:bodyPr/>
                    <a:lstStyle/>
                    <a:p>
                      <a:r>
                        <a:rPr lang="en-US" sz="1800" dirty="0" smtClean="0">
                          <a:latin typeface="Corbel" charset="0"/>
                          <a:ea typeface="Corbel" charset="0"/>
                          <a:cs typeface="Corbel" charset="0"/>
                        </a:rPr>
                        <a:t>40</a:t>
                      </a:r>
                      <a:endParaRPr lang="en-US" sz="1800" dirty="0">
                        <a:latin typeface="Corbel" charset="0"/>
                        <a:ea typeface="Corbel" charset="0"/>
                        <a:cs typeface="Corbel" charset="0"/>
                      </a:endParaRPr>
                    </a:p>
                  </a:txBody>
                  <a:tcPr marL="121920" marR="12192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&lt;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eg</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af</a:t>
                      </a:r>
                      <a:r>
                        <a:rPr kumimoji="0" lang="en-US" sz="1800" b="0" i="0" u="none" strike="noStrike" cap="none" normalizeH="0" baseline="0" dirty="0" smtClean="0">
                          <a:ln>
                            <a:noFill/>
                          </a:ln>
                          <a:solidFill>
                            <a:schemeClr val="tx1"/>
                          </a:solidFill>
                          <a:effectLst/>
                          <a:latin typeface="Corbel" charset="0"/>
                          <a:ea typeface="Corbel" charset="0"/>
                          <a:cs typeface="Corbel" charset="0"/>
                        </a:rPr>
                        <a:t>)</a:t>
                      </a:r>
                      <a:r>
                        <a:rPr kumimoji="0" lang="en-US" sz="1800" b="0" i="0" u="none" strike="noStrike" cap="none" normalizeH="0" baseline="0" dirty="0" err="1" smtClean="0">
                          <a:ln>
                            <a:noFill/>
                          </a:ln>
                          <a:solidFill>
                            <a:schemeClr val="tx1"/>
                          </a:solidFill>
                          <a:effectLst/>
                          <a:latin typeface="Corbel" charset="0"/>
                          <a:ea typeface="Corbel" charset="0"/>
                          <a:cs typeface="Corbel" charset="0"/>
                        </a:rPr>
                        <a:t>cbc</a:t>
                      </a:r>
                      <a:r>
                        <a:rPr kumimoji="0" lang="en-US" sz="18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a:tc>
              </a:tr>
            </a:tbl>
          </a:graphicData>
        </a:graphic>
      </p:graphicFrame>
      <p:sp>
        <p:nvSpPr>
          <p:cNvPr id="22" name="Text Box 4"/>
          <p:cNvSpPr txBox="1">
            <a:spLocks noChangeArrowheads="1"/>
          </p:cNvSpPr>
          <p:nvPr/>
        </p:nvSpPr>
        <p:spPr bwMode="auto">
          <a:xfrm>
            <a:off x="2641600" y="2664323"/>
            <a:ext cx="2893997" cy="461665"/>
          </a:xfrm>
          <a:prstGeom prst="rect">
            <a:avLst/>
          </a:prstGeom>
          <a:noFill/>
          <a:ln w="9525">
            <a:noFill/>
            <a:miter lim="800000"/>
            <a:headEnd/>
            <a:tailEnd/>
          </a:ln>
          <a:effectLst/>
        </p:spPr>
        <p:txBody>
          <a:bodyPr wrap="none">
            <a:spAutoFit/>
          </a:bodyPr>
          <a:lstStyle/>
          <a:p>
            <a:pPr defTabSz="457189">
              <a:defRPr/>
            </a:pPr>
            <a:r>
              <a:rPr lang="en-US" sz="2400" dirty="0">
                <a:solidFill>
                  <a:srgbClr val="000000"/>
                </a:solidFill>
                <a:latin typeface="Corbel" charset="0"/>
                <a:ea typeface="Corbel" charset="0"/>
                <a:cs typeface="Corbel" charset="0"/>
              </a:rPr>
              <a:t>A </a:t>
            </a:r>
            <a:r>
              <a:rPr lang="en-US" sz="2400" i="1" u="sng" dirty="0">
                <a:solidFill>
                  <a:srgbClr val="FF0000"/>
                </a:solidFill>
                <a:latin typeface="Corbel" charset="0"/>
                <a:ea typeface="Corbel" charset="0"/>
                <a:cs typeface="Corbel" charset="0"/>
              </a:rPr>
              <a:t>sequence </a:t>
            </a:r>
            <a:r>
              <a:rPr lang="en-US" sz="2400" i="1" u="sng" dirty="0" smtClean="0">
                <a:solidFill>
                  <a:srgbClr val="FF0000"/>
                </a:solidFill>
                <a:latin typeface="Corbel" charset="0"/>
                <a:ea typeface="Corbel" charset="0"/>
                <a:cs typeface="Corbel" charset="0"/>
              </a:rPr>
              <a:t>database</a:t>
            </a:r>
            <a:endParaRPr lang="en-US" sz="2400" i="1" u="sng" dirty="0">
              <a:solidFill>
                <a:srgbClr val="FF0000"/>
              </a:solidFill>
              <a:effectLst>
                <a:outerShdw blurRad="38100" dist="38100" dir="2700000" algn="tl">
                  <a:srgbClr val="C0C0C0"/>
                </a:outerShdw>
              </a:effectLst>
              <a:latin typeface="Corbel" charset="0"/>
              <a:ea typeface="Corbel" charset="0"/>
              <a:cs typeface="Corbel" charset="0"/>
            </a:endParaRPr>
          </a:p>
        </p:txBody>
      </p:sp>
      <p:sp>
        <p:nvSpPr>
          <p:cNvPr id="5" name="Rectangle 4"/>
          <p:cNvSpPr/>
          <p:nvPr/>
        </p:nvSpPr>
        <p:spPr>
          <a:xfrm>
            <a:off x="4376763" y="6462390"/>
            <a:ext cx="4033476" cy="646331"/>
          </a:xfrm>
          <a:prstGeom prst="rect">
            <a:avLst/>
          </a:prstGeom>
        </p:spPr>
        <p:txBody>
          <a:bodyPr wrap="none">
            <a:spAutoFit/>
          </a:bodyPr>
          <a:lstStyle/>
          <a:p>
            <a:r>
              <a:rPr lang="en-US" dirty="0">
                <a:hlinkClick r:id="rId2"/>
              </a:rPr>
              <a:t>http</a:t>
            </a:r>
            <a:r>
              <a:rPr lang="en-US">
                <a:hlinkClick r:id="rId2"/>
              </a:rPr>
              <a:t>://</a:t>
            </a:r>
            <a:r>
              <a:rPr lang="en-US" dirty="0" smtClean="0">
                <a:hlinkClick r:id="rId2"/>
              </a:rPr>
              <a:t>hanj.cs.illinois.edu/pdf/span01.pdf</a:t>
            </a:r>
            <a:endParaRPr lang="zh-CN" altLang="en-US" dirty="0" smtClean="0"/>
          </a:p>
          <a:p>
            <a:endParaRPr lang="en-US" dirty="0"/>
          </a:p>
        </p:txBody>
      </p:sp>
    </p:spTree>
    <p:extLst>
      <p:ext uri="{BB962C8B-B14F-4D97-AF65-F5344CB8AC3E}">
        <p14:creationId xmlns:p14="http://schemas.microsoft.com/office/powerpoint/2010/main" val="11734006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Modules</a:t>
            </a:r>
            <a:endParaRPr lang="en-US" dirty="0"/>
          </a:p>
        </p:txBody>
      </p:sp>
      <p:sp>
        <p:nvSpPr>
          <p:cNvPr id="3" name="Content Placeholder 2"/>
          <p:cNvSpPr>
            <a:spLocks noGrp="1"/>
          </p:cNvSpPr>
          <p:nvPr>
            <p:ph idx="1"/>
          </p:nvPr>
        </p:nvSpPr>
        <p:spPr/>
        <p:txBody>
          <a:bodyPr/>
          <a:lstStyle/>
          <a:p>
            <a:r>
              <a:rPr lang="en-US" dirty="0" smtClean="0">
                <a:solidFill>
                  <a:srgbClr val="C00000"/>
                </a:solidFill>
              </a:rPr>
              <a:t>Feed forward loops:</a:t>
            </a:r>
            <a:endParaRPr lang="en-US" dirty="0">
              <a:solidFill>
                <a:srgbClr val="C00000"/>
              </a:solidFill>
            </a:endParaRPr>
          </a:p>
        </p:txBody>
      </p:sp>
      <p:sp>
        <p:nvSpPr>
          <p:cNvPr id="4" name="Slide Number Placeholder 3"/>
          <p:cNvSpPr>
            <a:spLocks noGrp="1"/>
          </p:cNvSpPr>
          <p:nvPr>
            <p:ph type="sldNum" sz="quarter" idx="12"/>
          </p:nvPr>
        </p:nvSpPr>
        <p:spPr/>
        <p:txBody>
          <a:bodyPr/>
          <a:lstStyle/>
          <a:p>
            <a:fld id="{4D267013-DFFC-4352-B274-32112D0CCE19}" type="slidenum">
              <a:rPr lang="en-US" smtClean="0"/>
              <a:t>60</a:t>
            </a:fld>
            <a:endParaRPr lang="en-US"/>
          </a:p>
        </p:txBody>
      </p:sp>
      <p:pic>
        <p:nvPicPr>
          <p:cNvPr id="6" name="Picture 5"/>
          <p:cNvPicPr>
            <a:picLocks noChangeAspect="1"/>
          </p:cNvPicPr>
          <p:nvPr/>
        </p:nvPicPr>
        <p:blipFill>
          <a:blip r:embed="rId3"/>
          <a:stretch>
            <a:fillRect/>
          </a:stretch>
        </p:blipFill>
        <p:spPr>
          <a:xfrm>
            <a:off x="4839159" y="2717800"/>
            <a:ext cx="4277947" cy="2946400"/>
          </a:xfrm>
          <a:prstGeom prst="rect">
            <a:avLst/>
          </a:prstGeom>
        </p:spPr>
      </p:pic>
      <p:pic>
        <p:nvPicPr>
          <p:cNvPr id="7" name="Picture 6"/>
          <p:cNvPicPr>
            <a:picLocks noChangeAspect="1"/>
          </p:cNvPicPr>
          <p:nvPr/>
        </p:nvPicPr>
        <p:blipFill>
          <a:blip r:embed="rId4"/>
          <a:stretch>
            <a:fillRect/>
          </a:stretch>
        </p:blipFill>
        <p:spPr>
          <a:xfrm>
            <a:off x="406400" y="2514600"/>
            <a:ext cx="3916405" cy="3556000"/>
          </a:xfrm>
          <a:prstGeom prst="rect">
            <a:avLst/>
          </a:prstGeom>
        </p:spPr>
      </p:pic>
      <p:sp>
        <p:nvSpPr>
          <p:cNvPr id="8" name="Rectangle 7"/>
          <p:cNvSpPr/>
          <p:nvPr/>
        </p:nvSpPr>
        <p:spPr>
          <a:xfrm>
            <a:off x="208023" y="2413000"/>
            <a:ext cx="456664" cy="609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400"/>
          </a:p>
        </p:txBody>
      </p:sp>
    </p:spTree>
    <p:extLst>
      <p:ext uri="{BB962C8B-B14F-4D97-AF65-F5344CB8AC3E}">
        <p14:creationId xmlns:p14="http://schemas.microsoft.com/office/powerpoint/2010/main" val="131823295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D267013-DFFC-4352-B274-32112D0CCE19}" type="slidenum">
              <a:rPr lang="en-US" smtClean="0"/>
              <a:t>61</a:t>
            </a:fld>
            <a:endParaRPr lang="en-US"/>
          </a:p>
        </p:txBody>
      </p:sp>
      <p:sp>
        <p:nvSpPr>
          <p:cNvPr id="5" name="Rectangle 4"/>
          <p:cNvSpPr/>
          <p:nvPr/>
        </p:nvSpPr>
        <p:spPr>
          <a:xfrm>
            <a:off x="914400" y="1727200"/>
            <a:ext cx="7315200" cy="3401568"/>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u="sng" dirty="0">
                <a:latin typeface="Helvetica Neue Light" charset="0"/>
                <a:ea typeface="Helvetica Neue Light" charset="0"/>
                <a:cs typeface="Helvetica Neue Light" charset="0"/>
              </a:rPr>
              <a:t>Application 3:</a:t>
            </a:r>
            <a:r>
              <a:rPr lang="en-US" sz="4800" dirty="0">
                <a:latin typeface="Helvetica Neue Light" charset="0"/>
                <a:ea typeface="Helvetica Neue Light" charset="0"/>
                <a:cs typeface="Helvetica Neue Light" charset="0"/>
              </a:rPr>
              <a:t/>
            </a:r>
            <a:br>
              <a:rPr lang="en-US" sz="4800" dirty="0">
                <a:latin typeface="Helvetica Neue Light" charset="0"/>
                <a:ea typeface="Helvetica Neue Light" charset="0"/>
                <a:cs typeface="Helvetica Neue Light" charset="0"/>
              </a:rPr>
            </a:br>
            <a:r>
              <a:rPr lang="en-US" sz="4800" dirty="0">
                <a:latin typeface="Helvetica Neue Light" charset="0"/>
                <a:ea typeface="Helvetica Neue Light" charset="0"/>
                <a:cs typeface="Helvetica Neue Light" charset="0"/>
              </a:rPr>
              <a:t>Exploring richer </a:t>
            </a:r>
            <a:br>
              <a:rPr lang="en-US" sz="4800" dirty="0">
                <a:latin typeface="Helvetica Neue Light" charset="0"/>
                <a:ea typeface="Helvetica Neue Light" charset="0"/>
                <a:cs typeface="Helvetica Neue Light" charset="0"/>
              </a:rPr>
            </a:br>
            <a:r>
              <a:rPr lang="en-US" sz="4800" dirty="0">
                <a:latin typeface="Helvetica Neue Light" charset="0"/>
                <a:ea typeface="Helvetica Neue Light" charset="0"/>
                <a:cs typeface="Helvetica Neue Light" charset="0"/>
              </a:rPr>
              <a:t>information from data</a:t>
            </a:r>
            <a:endParaRPr lang="en-US" sz="48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92211473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Transportation Networks</a:t>
            </a:r>
            <a:endParaRPr lang="en-US" dirty="0"/>
          </a:p>
        </p:txBody>
      </p:sp>
      <p:sp>
        <p:nvSpPr>
          <p:cNvPr id="3" name="Content Placeholder 2"/>
          <p:cNvSpPr>
            <a:spLocks noGrp="1"/>
          </p:cNvSpPr>
          <p:nvPr>
            <p:ph idx="1"/>
          </p:nvPr>
        </p:nvSpPr>
        <p:spPr>
          <a:xfrm>
            <a:off x="457200" y="1600200"/>
            <a:ext cx="8686800" cy="2540000"/>
          </a:xfrm>
        </p:spPr>
        <p:txBody>
          <a:bodyPr>
            <a:normAutofit/>
          </a:bodyPr>
          <a:lstStyle/>
          <a:p>
            <a:pPr marL="0" indent="0">
              <a:buNone/>
            </a:pPr>
            <a:r>
              <a:rPr lang="en-US" sz="4000" dirty="0">
                <a:solidFill>
                  <a:srgbClr val="C00000"/>
                </a:solidFill>
              </a:rPr>
              <a:t>North American air transport network:</a:t>
            </a:r>
          </a:p>
          <a:p>
            <a:r>
              <a:rPr lang="en-US" sz="2800" dirty="0"/>
              <a:t>Nodes are airports</a:t>
            </a:r>
          </a:p>
          <a:p>
            <a:r>
              <a:rPr lang="en-US" sz="2800" dirty="0" err="1"/>
              <a:t>Unweighted</a:t>
            </a:r>
            <a:r>
              <a:rPr lang="en-US" sz="2800" dirty="0"/>
              <a:t> directed edges reflect reachability</a:t>
            </a:r>
          </a:p>
          <a:p>
            <a:r>
              <a:rPr lang="en-US" sz="2800" dirty="0"/>
              <a:t>(Based on </a:t>
            </a:r>
            <a:r>
              <a:rPr lang="en-US" sz="2800" dirty="0" err="1"/>
              <a:t>Freyet</a:t>
            </a:r>
            <a:r>
              <a:rPr lang="en-US" sz="2800" dirty="0"/>
              <a:t> al.’s 2007)</a:t>
            </a:r>
            <a:endParaRPr lang="en-US" sz="2800" dirty="0"/>
          </a:p>
        </p:txBody>
      </p:sp>
      <p:pic>
        <p:nvPicPr>
          <p:cNvPr id="5" name="Picture 4"/>
          <p:cNvPicPr>
            <a:picLocks noChangeAspect="1"/>
          </p:cNvPicPr>
          <p:nvPr/>
        </p:nvPicPr>
        <p:blipFill>
          <a:blip r:embed="rId2"/>
          <a:stretch>
            <a:fillRect/>
          </a:stretch>
        </p:blipFill>
        <p:spPr>
          <a:xfrm>
            <a:off x="2336800" y="3776370"/>
            <a:ext cx="4673600" cy="3107031"/>
          </a:xfrm>
          <a:prstGeom prst="rect">
            <a:avLst/>
          </a:prstGeom>
        </p:spPr>
      </p:pic>
      <p:sp>
        <p:nvSpPr>
          <p:cNvPr id="8" name="Slide Number Placeholder 7"/>
          <p:cNvSpPr>
            <a:spLocks noGrp="1"/>
          </p:cNvSpPr>
          <p:nvPr>
            <p:ph type="sldNum" sz="quarter" idx="12"/>
          </p:nvPr>
        </p:nvSpPr>
        <p:spPr/>
        <p:txBody>
          <a:bodyPr/>
          <a:lstStyle/>
          <a:p>
            <a:fld id="{4D267013-DFFC-4352-B274-32112D0CCE19}" type="slidenum">
              <a:rPr lang="en-US" smtClean="0"/>
              <a:t>62</a:t>
            </a:fld>
            <a:endParaRPr lang="en-US"/>
          </a:p>
        </p:txBody>
      </p:sp>
    </p:spTree>
    <p:extLst>
      <p:ext uri="{BB962C8B-B14F-4D97-AF65-F5344CB8AC3E}">
        <p14:creationId xmlns:p14="http://schemas.microsoft.com/office/powerpoint/2010/main" val="3858493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Transportation Networks</a:t>
            </a:r>
            <a:endParaRPr lang="en-US" dirty="0"/>
          </a:p>
        </p:txBody>
      </p:sp>
      <p:sp>
        <p:nvSpPr>
          <p:cNvPr id="3" name="Content Placeholder 2"/>
          <p:cNvSpPr>
            <a:spLocks noGrp="1"/>
          </p:cNvSpPr>
          <p:nvPr>
            <p:ph idx="1"/>
          </p:nvPr>
        </p:nvSpPr>
        <p:spPr/>
        <p:txBody>
          <a:bodyPr/>
          <a:lstStyle/>
          <a:p>
            <a:r>
              <a:rPr lang="en-US" dirty="0" smtClean="0"/>
              <a:t>Want to understand </a:t>
            </a:r>
            <a:r>
              <a:rPr lang="en-US" dirty="0" smtClean="0">
                <a:solidFill>
                  <a:srgbClr val="C00000"/>
                </a:solidFill>
              </a:rPr>
              <a:t>hub-and-spoke </a:t>
            </a:r>
            <a:r>
              <a:rPr lang="en-US" dirty="0" smtClean="0"/>
              <a:t>structure of the network</a:t>
            </a:r>
          </a:p>
          <a:p>
            <a:r>
              <a:rPr lang="en-US" dirty="0" smtClean="0">
                <a:solidFill>
                  <a:srgbClr val="C00000"/>
                </a:solidFill>
              </a:rPr>
              <a:t>Use “anchored” motifs:</a:t>
            </a:r>
            <a:endParaRPr lang="en-US" dirty="0">
              <a:solidFill>
                <a:srgbClr val="C00000"/>
              </a:solidFill>
            </a:endParaRPr>
          </a:p>
        </p:txBody>
      </p:sp>
      <p:pic>
        <p:nvPicPr>
          <p:cNvPr id="4" name="Picture 3"/>
          <p:cNvPicPr>
            <a:picLocks noChangeAspect="1"/>
          </p:cNvPicPr>
          <p:nvPr/>
        </p:nvPicPr>
        <p:blipFill>
          <a:blip r:embed="rId2"/>
          <a:stretch>
            <a:fillRect/>
          </a:stretch>
        </p:blipFill>
        <p:spPr>
          <a:xfrm>
            <a:off x="1774283" y="3733800"/>
            <a:ext cx="5947317" cy="2540000"/>
          </a:xfrm>
          <a:prstGeom prst="rect">
            <a:avLst/>
          </a:prstGeom>
        </p:spPr>
      </p:pic>
      <p:sp>
        <p:nvSpPr>
          <p:cNvPr id="7" name="Slide Number Placeholder 6"/>
          <p:cNvSpPr>
            <a:spLocks noGrp="1"/>
          </p:cNvSpPr>
          <p:nvPr>
            <p:ph type="sldNum" sz="quarter" idx="12"/>
          </p:nvPr>
        </p:nvSpPr>
        <p:spPr/>
        <p:txBody>
          <a:bodyPr/>
          <a:lstStyle/>
          <a:p>
            <a:fld id="{4D267013-DFFC-4352-B274-32112D0CCE19}" type="slidenum">
              <a:rPr lang="en-US" smtClean="0"/>
              <a:t>63</a:t>
            </a:fld>
            <a:endParaRPr lang="en-US"/>
          </a:p>
        </p:txBody>
      </p:sp>
    </p:spTree>
    <p:extLst>
      <p:ext uri="{BB962C8B-B14F-4D97-AF65-F5344CB8AC3E}">
        <p14:creationId xmlns:p14="http://schemas.microsoft.com/office/powerpoint/2010/main" val="17164581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embed-edge-merged.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04443" y="3196368"/>
            <a:ext cx="4129976" cy="3000307"/>
          </a:xfrm>
          <a:prstGeom prst="rect">
            <a:avLst/>
          </a:prstGeom>
        </p:spPr>
      </p:pic>
      <p:pic>
        <p:nvPicPr>
          <p:cNvPr id="18" name="Picture 17" descr="embed-motif-merged.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45" y="2907502"/>
            <a:ext cx="4286299" cy="3043745"/>
          </a:xfrm>
          <a:prstGeom prst="rect">
            <a:avLst/>
          </a:prstGeom>
        </p:spPr>
      </p:pic>
      <p:sp>
        <p:nvSpPr>
          <p:cNvPr id="2" name="Title 1"/>
          <p:cNvSpPr>
            <a:spLocks noGrp="1"/>
          </p:cNvSpPr>
          <p:nvPr>
            <p:ph type="title"/>
          </p:nvPr>
        </p:nvSpPr>
        <p:spPr/>
        <p:txBody>
          <a:bodyPr/>
          <a:lstStyle/>
          <a:p>
            <a:r>
              <a:rPr lang="en-US" dirty="0" smtClean="0"/>
              <a:t>Transportation Networks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latin typeface="Helvetica Neue Light" charset="0"/>
                <a:ea typeface="Helvetica Neue Light" charset="0"/>
                <a:cs typeface="Helvetica Neue Light" charset="0"/>
              </a:rPr>
              <a:pPr/>
              <a:t>64</a:t>
            </a:fld>
            <a:endParaRPr lang="en-US">
              <a:latin typeface="Helvetica Neue Light" charset="0"/>
              <a:ea typeface="Helvetica Neue Light" charset="0"/>
              <a:cs typeface="Helvetica Neue Light" charset="0"/>
            </a:endParaRPr>
          </a:p>
        </p:txBody>
      </p:sp>
      <p:sp>
        <p:nvSpPr>
          <p:cNvPr id="8" name="TextBox 7"/>
          <p:cNvSpPr txBox="1"/>
          <p:nvPr/>
        </p:nvSpPr>
        <p:spPr>
          <a:xfrm>
            <a:off x="73346" y="1498601"/>
            <a:ext cx="4664789" cy="913199"/>
          </a:xfrm>
          <a:prstGeom prst="rect">
            <a:avLst/>
          </a:prstGeom>
          <a:noFill/>
        </p:spPr>
        <p:txBody>
          <a:bodyPr wrap="square" rtlCol="0">
            <a:spAutoFit/>
          </a:bodyPr>
          <a:lstStyle/>
          <a:p>
            <a:pPr algn="ctr"/>
            <a:r>
              <a:rPr lang="en-US" sz="2667" dirty="0">
                <a:solidFill>
                  <a:srgbClr val="C00000"/>
                </a:solidFill>
                <a:latin typeface="Helvetica Neue Light" charset="0"/>
                <a:ea typeface="Helvetica Neue Light" charset="0"/>
                <a:cs typeface="Helvetica Neue Light" charset="0"/>
              </a:rPr>
              <a:t>Motif-based spectral embedding</a:t>
            </a:r>
          </a:p>
        </p:txBody>
      </p:sp>
      <p:sp>
        <p:nvSpPr>
          <p:cNvPr id="9" name="TextBox 8"/>
          <p:cNvSpPr txBox="1"/>
          <p:nvPr/>
        </p:nvSpPr>
        <p:spPr>
          <a:xfrm>
            <a:off x="4786661" y="1501979"/>
            <a:ext cx="4458939" cy="913199"/>
          </a:xfrm>
          <a:prstGeom prst="rect">
            <a:avLst/>
          </a:prstGeom>
          <a:noFill/>
        </p:spPr>
        <p:txBody>
          <a:bodyPr wrap="square" rtlCol="0">
            <a:spAutoFit/>
          </a:bodyPr>
          <a:lstStyle/>
          <a:p>
            <a:pPr algn="ctr"/>
            <a:r>
              <a:rPr lang="en-US" sz="2667" dirty="0">
                <a:solidFill>
                  <a:srgbClr val="C00000"/>
                </a:solidFill>
                <a:latin typeface="Helvetica Neue Light" charset="0"/>
                <a:ea typeface="Helvetica Neue Light" charset="0"/>
                <a:cs typeface="Helvetica Neue Light" charset="0"/>
              </a:rPr>
              <a:t>Edge-based spectral embedding</a:t>
            </a:r>
          </a:p>
        </p:txBody>
      </p:sp>
      <p:sp>
        <p:nvSpPr>
          <p:cNvPr id="11" name="Right Arrow 10"/>
          <p:cNvSpPr/>
          <p:nvPr/>
        </p:nvSpPr>
        <p:spPr>
          <a:xfrm>
            <a:off x="3154337" y="4388106"/>
            <a:ext cx="525099" cy="260095"/>
          </a:xfrm>
          <a:prstGeom prst="rightArrow">
            <a:avLst/>
          </a:prstGeom>
          <a:solidFill>
            <a:srgbClr val="C00000"/>
          </a:solidFill>
          <a:ln>
            <a:solidFill>
              <a:srgbClr val="C00000"/>
            </a:solidFill>
          </a:ln>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latin typeface="Helvetica Neue Light" charset="0"/>
              <a:ea typeface="Helvetica Neue Light" charset="0"/>
              <a:cs typeface="Helvetica Neue Light" charset="0"/>
            </a:endParaRPr>
          </a:p>
        </p:txBody>
      </p:sp>
      <p:sp>
        <p:nvSpPr>
          <p:cNvPr id="12" name="TextBox 11"/>
          <p:cNvSpPr txBox="1"/>
          <p:nvPr/>
        </p:nvSpPr>
        <p:spPr>
          <a:xfrm>
            <a:off x="2900933" y="4699496"/>
            <a:ext cx="1366268" cy="666977"/>
          </a:xfrm>
          <a:prstGeom prst="rect">
            <a:avLst/>
          </a:prstGeom>
          <a:noFill/>
        </p:spPr>
        <p:txBody>
          <a:bodyPr wrap="square" rtlCol="0">
            <a:spAutoFit/>
          </a:bodyPr>
          <a:lstStyle/>
          <a:p>
            <a:pPr algn="ctr"/>
            <a:r>
              <a:rPr lang="en-US" sz="1867" dirty="0">
                <a:latin typeface="Helvetica Neue Light" charset="0"/>
                <a:ea typeface="Helvetica Neue Light" charset="0"/>
                <a:cs typeface="Helvetica Neue Light" charset="0"/>
              </a:rPr>
              <a:t>Top U.S. hubs</a:t>
            </a:r>
          </a:p>
        </p:txBody>
      </p:sp>
      <p:sp>
        <p:nvSpPr>
          <p:cNvPr id="13" name="Right Arrow 12"/>
          <p:cNvSpPr/>
          <p:nvPr/>
        </p:nvSpPr>
        <p:spPr>
          <a:xfrm>
            <a:off x="727953" y="6121905"/>
            <a:ext cx="525099" cy="260095"/>
          </a:xfrm>
          <a:prstGeom prst="rightArrow">
            <a:avLst/>
          </a:prstGeom>
          <a:solidFill>
            <a:srgbClr val="C00000"/>
          </a:solidFill>
          <a:ln>
            <a:solidFill>
              <a:srgbClr val="C00000"/>
            </a:solidFill>
          </a:ln>
          <a:scene3d>
            <a:camera prst="orthographicFront">
              <a:rot lat="0" lon="0" rev="54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latin typeface="Helvetica Neue Light" charset="0"/>
              <a:ea typeface="Helvetica Neue Light" charset="0"/>
              <a:cs typeface="Helvetica Neue Light" charset="0"/>
            </a:endParaRPr>
          </a:p>
        </p:txBody>
      </p:sp>
      <p:sp>
        <p:nvSpPr>
          <p:cNvPr id="14" name="TextBox 13"/>
          <p:cNvSpPr txBox="1"/>
          <p:nvPr/>
        </p:nvSpPr>
        <p:spPr>
          <a:xfrm>
            <a:off x="151806" y="6473031"/>
            <a:ext cx="3002532" cy="379656"/>
          </a:xfrm>
          <a:prstGeom prst="rect">
            <a:avLst/>
          </a:prstGeom>
          <a:noFill/>
        </p:spPr>
        <p:txBody>
          <a:bodyPr wrap="square" rtlCol="0">
            <a:spAutoFit/>
          </a:bodyPr>
          <a:lstStyle/>
          <a:p>
            <a:r>
              <a:rPr lang="en-US" sz="1867" dirty="0">
                <a:latin typeface="Helvetica Neue Light" charset="0"/>
                <a:ea typeface="Helvetica Neue Light" charset="0"/>
                <a:cs typeface="Helvetica Neue Light" charset="0"/>
              </a:rPr>
              <a:t>East coast non-hubs</a:t>
            </a:r>
          </a:p>
        </p:txBody>
      </p:sp>
      <p:sp>
        <p:nvSpPr>
          <p:cNvPr id="15" name="Right Arrow 14"/>
          <p:cNvSpPr/>
          <p:nvPr/>
        </p:nvSpPr>
        <p:spPr>
          <a:xfrm>
            <a:off x="202856" y="2875929"/>
            <a:ext cx="525099" cy="260095"/>
          </a:xfrm>
          <a:prstGeom prst="rightArrow">
            <a:avLst/>
          </a:prstGeom>
          <a:solidFill>
            <a:srgbClr val="C00000"/>
          </a:solidFill>
          <a:ln>
            <a:solidFill>
              <a:srgbClr val="C00000"/>
            </a:solidFill>
          </a:ln>
          <a:scene3d>
            <a:camera prst="orthographicFront">
              <a:rot lat="0" lon="0" rev="183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latin typeface="Helvetica Neue Light" charset="0"/>
              <a:ea typeface="Helvetica Neue Light" charset="0"/>
              <a:cs typeface="Helvetica Neue Light" charset="0"/>
            </a:endParaRPr>
          </a:p>
        </p:txBody>
      </p:sp>
      <p:sp>
        <p:nvSpPr>
          <p:cNvPr id="16" name="TextBox 15"/>
          <p:cNvSpPr txBox="1"/>
          <p:nvPr/>
        </p:nvSpPr>
        <p:spPr>
          <a:xfrm>
            <a:off x="1" y="2409031"/>
            <a:ext cx="3002532" cy="379656"/>
          </a:xfrm>
          <a:prstGeom prst="rect">
            <a:avLst/>
          </a:prstGeom>
          <a:noFill/>
        </p:spPr>
        <p:txBody>
          <a:bodyPr wrap="square" rtlCol="0">
            <a:spAutoFit/>
          </a:bodyPr>
          <a:lstStyle/>
          <a:p>
            <a:r>
              <a:rPr lang="en-US" sz="1867" dirty="0">
                <a:latin typeface="Helvetica Neue Light" charset="0"/>
                <a:ea typeface="Helvetica Neue Light" charset="0"/>
                <a:cs typeface="Helvetica Neue Light" charset="0"/>
              </a:rPr>
              <a:t>West coast non-hubs</a:t>
            </a:r>
          </a:p>
        </p:txBody>
      </p:sp>
      <p:cxnSp>
        <p:nvCxnSpPr>
          <p:cNvPr id="19" name="Straight Arrow Connector 18"/>
          <p:cNvCxnSpPr/>
          <p:nvPr/>
        </p:nvCxnSpPr>
        <p:spPr>
          <a:xfrm>
            <a:off x="1253052" y="5969000"/>
            <a:ext cx="2088600" cy="0"/>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4430037" y="3035867"/>
            <a:ext cx="0" cy="2805332"/>
          </a:xfrm>
          <a:prstGeom prst="straightConnector1">
            <a:avLst/>
          </a:prstGeom>
          <a:ln>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204093" y="5975291"/>
            <a:ext cx="3002532" cy="338554"/>
          </a:xfrm>
          <a:prstGeom prst="rect">
            <a:avLst/>
          </a:prstGeom>
          <a:noFill/>
        </p:spPr>
        <p:txBody>
          <a:bodyPr wrap="square" rtlCol="0">
            <a:spAutoFit/>
          </a:bodyPr>
          <a:lstStyle/>
          <a:p>
            <a:r>
              <a:rPr lang="en-US" sz="1600" dirty="0">
                <a:latin typeface="Helvetica Neue Light" charset="0"/>
                <a:ea typeface="Helvetica Neue Light" charset="0"/>
                <a:cs typeface="Helvetica Neue Light" charset="0"/>
              </a:rPr>
              <a:t>Primary spectral coordinate</a:t>
            </a:r>
          </a:p>
        </p:txBody>
      </p:sp>
      <p:sp>
        <p:nvSpPr>
          <p:cNvPr id="24" name="TextBox 23"/>
          <p:cNvSpPr txBox="1"/>
          <p:nvPr/>
        </p:nvSpPr>
        <p:spPr>
          <a:xfrm>
            <a:off x="2868197" y="4458218"/>
            <a:ext cx="3532604" cy="338554"/>
          </a:xfrm>
          <a:prstGeom prst="rect">
            <a:avLst/>
          </a:prstGeom>
          <a:noFill/>
          <a:scene3d>
            <a:camera prst="orthographicFront">
              <a:rot lat="0" lon="0" rev="16200000"/>
            </a:camera>
            <a:lightRig rig="threePt" dir="t"/>
          </a:scene3d>
        </p:spPr>
        <p:txBody>
          <a:bodyPr wrap="square" rtlCol="0">
            <a:spAutoFit/>
          </a:bodyPr>
          <a:lstStyle/>
          <a:p>
            <a:r>
              <a:rPr lang="en-US" sz="1600" dirty="0">
                <a:latin typeface="Helvetica Neue Light" charset="0"/>
                <a:ea typeface="Helvetica Neue Light" charset="0"/>
                <a:cs typeface="Helvetica Neue Light" charset="0"/>
              </a:rPr>
              <a:t>Secondary spectral coordinate</a:t>
            </a:r>
          </a:p>
        </p:txBody>
      </p:sp>
      <p:sp>
        <p:nvSpPr>
          <p:cNvPr id="27" name="Oval 26"/>
          <p:cNvSpPr/>
          <p:nvPr/>
        </p:nvSpPr>
        <p:spPr>
          <a:xfrm>
            <a:off x="6843191" y="4196144"/>
            <a:ext cx="443987" cy="443987"/>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latin typeface="Helvetica Neue Light" charset="0"/>
              <a:ea typeface="Helvetica Neue Light" charset="0"/>
              <a:cs typeface="Helvetica Neue Light" charset="0"/>
            </a:endParaRPr>
          </a:p>
        </p:txBody>
      </p:sp>
      <p:sp>
        <p:nvSpPr>
          <p:cNvPr id="28" name="Right Arrow 27"/>
          <p:cNvSpPr/>
          <p:nvPr/>
        </p:nvSpPr>
        <p:spPr>
          <a:xfrm>
            <a:off x="7002838" y="3487174"/>
            <a:ext cx="1012407" cy="250140"/>
          </a:xfrm>
          <a:prstGeom prst="rightArrow">
            <a:avLst/>
          </a:prstGeom>
          <a:solidFill>
            <a:srgbClr val="C00000"/>
          </a:solidFill>
          <a:ln>
            <a:solidFill>
              <a:srgbClr val="C00000"/>
            </a:solidFill>
          </a:ln>
          <a:scene3d>
            <a:camera prst="orthographicFront">
              <a:rot lat="0" lon="0" rev="14699999"/>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a:solidFill>
                <a:srgbClr val="C00000"/>
              </a:solidFill>
              <a:latin typeface="Helvetica Neue Light" charset="0"/>
              <a:ea typeface="Helvetica Neue Light" charset="0"/>
              <a:cs typeface="Helvetica Neue Light" charset="0"/>
            </a:endParaRPr>
          </a:p>
        </p:txBody>
      </p:sp>
      <p:sp>
        <p:nvSpPr>
          <p:cNvPr id="30" name="TextBox 29"/>
          <p:cNvSpPr txBox="1"/>
          <p:nvPr/>
        </p:nvSpPr>
        <p:spPr>
          <a:xfrm>
            <a:off x="5892800" y="2476877"/>
            <a:ext cx="3750152" cy="666977"/>
          </a:xfrm>
          <a:prstGeom prst="rect">
            <a:avLst/>
          </a:prstGeom>
          <a:noFill/>
        </p:spPr>
        <p:txBody>
          <a:bodyPr wrap="square" rtlCol="0">
            <a:spAutoFit/>
          </a:bodyPr>
          <a:lstStyle/>
          <a:p>
            <a:r>
              <a:rPr lang="en-US" sz="1867" dirty="0">
                <a:latin typeface="Helvetica Neue Light" charset="0"/>
                <a:ea typeface="Helvetica Neue Light" charset="0"/>
                <a:cs typeface="Helvetica Neue Light" charset="0"/>
              </a:rPr>
              <a:t>Atlanta, the top hub, is </a:t>
            </a:r>
          </a:p>
          <a:p>
            <a:r>
              <a:rPr lang="en-US" sz="1867" dirty="0">
                <a:latin typeface="Helvetica Neue Light" charset="0"/>
                <a:ea typeface="Helvetica Neue Light" charset="0"/>
                <a:cs typeface="Helvetica Neue Light" charset="0"/>
              </a:rPr>
              <a:t>next to Salina, a non-hub.</a:t>
            </a:r>
          </a:p>
        </p:txBody>
      </p:sp>
    </p:spTree>
    <p:extLst>
      <p:ext uri="{BB962C8B-B14F-4D97-AF65-F5344CB8AC3E}">
        <p14:creationId xmlns:p14="http://schemas.microsoft.com/office/powerpoint/2010/main" val="13647170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27" grpId="0" animBg="1"/>
      <p:bldP spid="28" grpId="0" animBg="1"/>
      <p:bldP spid="3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Neuronal Networks</a:t>
            </a:r>
            <a:endParaRPr lang="en-US" dirty="0"/>
          </a:p>
        </p:txBody>
      </p:sp>
      <p:sp>
        <p:nvSpPr>
          <p:cNvPr id="3" name="Content Placeholder 2"/>
          <p:cNvSpPr>
            <a:spLocks noGrp="1"/>
          </p:cNvSpPr>
          <p:nvPr>
            <p:ph idx="1"/>
          </p:nvPr>
        </p:nvSpPr>
        <p:spPr>
          <a:xfrm>
            <a:off x="457200" y="1600200"/>
            <a:ext cx="8686800" cy="5080000"/>
          </a:xfrm>
        </p:spPr>
        <p:txBody>
          <a:bodyPr>
            <a:normAutofit/>
          </a:bodyPr>
          <a:lstStyle/>
          <a:p>
            <a:pPr marL="0" indent="0">
              <a:buNone/>
            </a:pPr>
            <a:r>
              <a:rPr lang="en-US" dirty="0" smtClean="0">
                <a:solidFill>
                  <a:srgbClr val="C00000"/>
                </a:solidFill>
              </a:rPr>
              <a:t>Bi-Fan motif is overexpressed </a:t>
            </a:r>
            <a:br>
              <a:rPr lang="en-US" dirty="0" smtClean="0">
                <a:solidFill>
                  <a:srgbClr val="C00000"/>
                </a:solidFill>
              </a:rPr>
            </a:br>
            <a:r>
              <a:rPr lang="en-US" dirty="0" smtClean="0">
                <a:solidFill>
                  <a:srgbClr val="C00000"/>
                </a:solidFill>
              </a:rPr>
              <a:t>in </a:t>
            </a:r>
            <a:r>
              <a:rPr lang="en-US" i="1" dirty="0" smtClean="0">
                <a:solidFill>
                  <a:srgbClr val="C00000"/>
                </a:solidFill>
              </a:rPr>
              <a:t>C. </a:t>
            </a:r>
            <a:r>
              <a:rPr lang="en-US" i="1" dirty="0" err="1" smtClean="0">
                <a:solidFill>
                  <a:srgbClr val="C00000"/>
                </a:solidFill>
              </a:rPr>
              <a:t>Elegans</a:t>
            </a:r>
            <a:r>
              <a:rPr lang="en-US" i="1" dirty="0" smtClean="0">
                <a:solidFill>
                  <a:srgbClr val="C00000"/>
                </a:solidFill>
              </a:rPr>
              <a:t> </a:t>
            </a:r>
            <a:r>
              <a:rPr lang="en-US" dirty="0" smtClean="0">
                <a:solidFill>
                  <a:srgbClr val="C00000"/>
                </a:solidFill>
              </a:rPr>
              <a:t>network </a:t>
            </a:r>
            <a:r>
              <a:rPr lang="en-US" dirty="0">
                <a:solidFill>
                  <a:schemeClr val="tx1">
                    <a:lumMod val="50000"/>
                    <a:lumOff val="50000"/>
                  </a:schemeClr>
                </a:solidFill>
              </a:rPr>
              <a:t>[Milo ‘02]</a:t>
            </a:r>
          </a:p>
          <a:p>
            <a:pPr marL="0" indent="0">
              <a:buNone/>
            </a:pPr>
            <a:endParaRPr lang="en-US" dirty="0">
              <a:solidFill>
                <a:schemeClr val="tx1">
                  <a:lumMod val="50000"/>
                  <a:lumOff val="50000"/>
                </a:schemeClr>
              </a:solidFill>
            </a:endParaRPr>
          </a:p>
          <a:p>
            <a:pPr marL="0" indent="0">
              <a:buNone/>
            </a:pPr>
            <a:endParaRPr lang="en-US" dirty="0">
              <a:solidFill>
                <a:schemeClr val="tx1">
                  <a:lumMod val="50000"/>
                  <a:lumOff val="50000"/>
                </a:schemeClr>
              </a:solidFill>
            </a:endParaRPr>
          </a:p>
          <a:p>
            <a:pPr marL="0" indent="0">
              <a:buNone/>
            </a:pPr>
            <a:endParaRPr lang="en-US" dirty="0">
              <a:solidFill>
                <a:schemeClr val="tx1">
                  <a:lumMod val="50000"/>
                  <a:lumOff val="50000"/>
                </a:schemeClr>
              </a:solidFill>
            </a:endParaRPr>
          </a:p>
          <a:p>
            <a:pPr marL="0" indent="0">
              <a:buNone/>
            </a:pPr>
            <a:endParaRPr lang="en-US" dirty="0">
              <a:solidFill>
                <a:schemeClr val="tx1">
                  <a:lumMod val="50000"/>
                  <a:lumOff val="50000"/>
                </a:schemeClr>
              </a:solidFill>
            </a:endParaRPr>
          </a:p>
          <a:p>
            <a:pPr marL="0" indent="0">
              <a:buNone/>
            </a:pPr>
            <a:r>
              <a:rPr lang="en-US" dirty="0" smtClean="0"/>
              <a:t>Cluster </a:t>
            </a:r>
            <a:r>
              <a:rPr lang="en-US" dirty="0"/>
              <a:t>the </a:t>
            </a:r>
            <a:r>
              <a:rPr lang="en-US" dirty="0" smtClean="0"/>
              <a:t>network based on this motif!</a:t>
            </a:r>
            <a:endParaRPr lang="en-US" dirty="0"/>
          </a:p>
          <a:p>
            <a:pPr marL="1219170" lvl="2" indent="0">
              <a:buNone/>
            </a:pPr>
            <a:endParaRPr lang="en-US" sz="2133" dirty="0">
              <a:solidFill>
                <a:schemeClr val="tx1">
                  <a:lumMod val="50000"/>
                  <a:lumOff val="50000"/>
                </a:schemeClr>
              </a:solidFill>
            </a:endParaRPr>
          </a:p>
        </p:txBody>
      </p:sp>
      <p:pic>
        <p:nvPicPr>
          <p:cNvPr id="4" name="Picture 3"/>
          <p:cNvPicPr>
            <a:picLocks noChangeAspect="1"/>
          </p:cNvPicPr>
          <p:nvPr/>
        </p:nvPicPr>
        <p:blipFill>
          <a:blip r:embed="rId3"/>
          <a:stretch>
            <a:fillRect/>
          </a:stretch>
        </p:blipFill>
        <p:spPr>
          <a:xfrm>
            <a:off x="2946401" y="2921000"/>
            <a:ext cx="2280521" cy="2040467"/>
          </a:xfrm>
          <a:prstGeom prst="rect">
            <a:avLst/>
          </a:prstGeom>
        </p:spPr>
      </p:pic>
      <p:sp>
        <p:nvSpPr>
          <p:cNvPr id="7" name="Slide Number Placeholder 6"/>
          <p:cNvSpPr>
            <a:spLocks noGrp="1"/>
          </p:cNvSpPr>
          <p:nvPr>
            <p:ph type="sldNum" sz="quarter" idx="12"/>
          </p:nvPr>
        </p:nvSpPr>
        <p:spPr/>
        <p:txBody>
          <a:bodyPr/>
          <a:lstStyle/>
          <a:p>
            <a:fld id="{4D267013-DFFC-4352-B274-32112D0CCE19}" type="slidenum">
              <a:rPr lang="en-US" smtClean="0"/>
              <a:t>65</a:t>
            </a:fld>
            <a:endParaRPr lang="en-US"/>
          </a:p>
        </p:txBody>
      </p:sp>
    </p:spTree>
    <p:extLst>
      <p:ext uri="{BB962C8B-B14F-4D97-AF65-F5344CB8AC3E}">
        <p14:creationId xmlns:p14="http://schemas.microsoft.com/office/powerpoint/2010/main" val="7627297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a:t>
            </a:r>
            <a:r>
              <a:rPr lang="en-US" dirty="0" err="1" smtClean="0"/>
              <a:t>Elegans</a:t>
            </a:r>
            <a:r>
              <a:rPr lang="en-US" dirty="0" smtClean="0"/>
              <a:t>: Best Cluster</a:t>
            </a:r>
            <a:endParaRPr lang="en-US" dirty="0"/>
          </a:p>
        </p:txBody>
      </p:sp>
      <p:sp>
        <p:nvSpPr>
          <p:cNvPr id="3" name="Content Placeholder 2"/>
          <p:cNvSpPr>
            <a:spLocks noGrp="1"/>
          </p:cNvSpPr>
          <p:nvPr>
            <p:ph idx="1"/>
          </p:nvPr>
        </p:nvSpPr>
        <p:spPr>
          <a:xfrm>
            <a:off x="457200" y="5606142"/>
            <a:ext cx="8229600" cy="1074057"/>
          </a:xfrm>
        </p:spPr>
        <p:txBody>
          <a:bodyPr>
            <a:normAutofit/>
          </a:bodyPr>
          <a:lstStyle/>
          <a:p>
            <a:pPr marL="0" indent="0" algn="ctr">
              <a:buNone/>
            </a:pPr>
            <a:r>
              <a:rPr lang="en-US" dirty="0" smtClean="0"/>
              <a:t>Node locations represent spatial coordinates of corresponding neurons</a:t>
            </a:r>
            <a:endParaRPr lang="en-US" dirty="0"/>
          </a:p>
        </p:txBody>
      </p:sp>
      <p:sp>
        <p:nvSpPr>
          <p:cNvPr id="4" name="Slide Number Placeholder 3"/>
          <p:cNvSpPr>
            <a:spLocks noGrp="1"/>
          </p:cNvSpPr>
          <p:nvPr>
            <p:ph type="sldNum" sz="quarter" idx="12"/>
          </p:nvPr>
        </p:nvSpPr>
        <p:spPr/>
        <p:txBody>
          <a:bodyPr/>
          <a:lstStyle/>
          <a:p>
            <a:fld id="{4D267013-DFFC-4352-B274-32112D0CCE19}" type="slidenum">
              <a:rPr lang="en-US" smtClean="0"/>
              <a:t>66</a:t>
            </a:fld>
            <a:endParaRPr lang="en-US"/>
          </a:p>
        </p:txBody>
      </p:sp>
      <p:pic>
        <p:nvPicPr>
          <p:cNvPr id="5" name="Picture 4"/>
          <p:cNvPicPr>
            <a:picLocks noChangeAspect="1"/>
          </p:cNvPicPr>
          <p:nvPr/>
        </p:nvPicPr>
        <p:blipFill>
          <a:blip r:embed="rId2"/>
          <a:stretch>
            <a:fillRect/>
          </a:stretch>
        </p:blipFill>
        <p:spPr>
          <a:xfrm>
            <a:off x="101601" y="1937658"/>
            <a:ext cx="8806175" cy="3726543"/>
          </a:xfrm>
          <a:prstGeom prst="rect">
            <a:avLst/>
          </a:prstGeom>
        </p:spPr>
      </p:pic>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49654" y="1500652"/>
            <a:ext cx="959721" cy="858699"/>
          </a:xfrm>
          <a:prstGeom prst="rect">
            <a:avLst/>
          </a:prstGeom>
        </p:spPr>
      </p:pic>
    </p:spTree>
    <p:extLst>
      <p:ext uri="{BB962C8B-B14F-4D97-AF65-F5344CB8AC3E}">
        <p14:creationId xmlns:p14="http://schemas.microsoft.com/office/powerpoint/2010/main" val="607387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t="6302"/>
          <a:stretch/>
        </p:blipFill>
        <p:spPr>
          <a:xfrm>
            <a:off x="1008744" y="1600200"/>
            <a:ext cx="6408056" cy="4165600"/>
          </a:xfrm>
          <a:prstGeom prst="rect">
            <a:avLst/>
          </a:prstGeom>
        </p:spPr>
      </p:pic>
      <p:sp>
        <p:nvSpPr>
          <p:cNvPr id="2" name="Title 1"/>
          <p:cNvSpPr>
            <a:spLocks noGrp="1"/>
          </p:cNvSpPr>
          <p:nvPr>
            <p:ph type="title"/>
          </p:nvPr>
        </p:nvSpPr>
        <p:spPr/>
        <p:txBody>
          <a:bodyPr/>
          <a:lstStyle/>
          <a:p>
            <a:r>
              <a:rPr lang="en-US" dirty="0" smtClean="0"/>
              <a:t>C. </a:t>
            </a:r>
            <a:r>
              <a:rPr lang="en-US" dirty="0" err="1" smtClean="0"/>
              <a:t>Elegans</a:t>
            </a:r>
            <a:r>
              <a:rPr lang="en-US" dirty="0" smtClean="0"/>
              <a:t> Network</a:t>
            </a:r>
            <a:endParaRPr lang="en-US" dirty="0"/>
          </a:p>
        </p:txBody>
      </p:sp>
      <p:sp>
        <p:nvSpPr>
          <p:cNvPr id="3" name="Content Placeholder 2"/>
          <p:cNvSpPr>
            <a:spLocks noGrp="1"/>
          </p:cNvSpPr>
          <p:nvPr>
            <p:ph idx="1"/>
          </p:nvPr>
        </p:nvSpPr>
        <p:spPr>
          <a:xfrm>
            <a:off x="457200" y="5178739"/>
            <a:ext cx="8585200" cy="1704661"/>
          </a:xfrm>
        </p:spPr>
        <p:txBody>
          <a:bodyPr>
            <a:normAutofit fontScale="92500" lnSpcReduction="10000"/>
          </a:bodyPr>
          <a:lstStyle/>
          <a:p>
            <a:pPr marL="1219170" lvl="2" indent="0">
              <a:buNone/>
            </a:pPr>
            <a:endParaRPr lang="en-US" sz="2133" dirty="0">
              <a:solidFill>
                <a:schemeClr val="tx1">
                  <a:lumMod val="50000"/>
                  <a:lumOff val="50000"/>
                </a:schemeClr>
              </a:solidFill>
            </a:endParaRPr>
          </a:p>
          <a:p>
            <a:r>
              <a:rPr lang="en-US" sz="2667" dirty="0">
                <a:solidFill>
                  <a:srgbClr val="01CBCA"/>
                </a:solidFill>
              </a:rPr>
              <a:t>Ring motor (</a:t>
            </a:r>
            <a:r>
              <a:rPr lang="en-US" sz="2667" dirty="0">
                <a:solidFill>
                  <a:srgbClr val="01CBCA"/>
                </a:solidFill>
              </a:rPr>
              <a:t>RME</a:t>
            </a:r>
            <a:r>
              <a:rPr lang="en-US" sz="2667" dirty="0">
                <a:solidFill>
                  <a:srgbClr val="01CBCA"/>
                </a:solidFill>
              </a:rPr>
              <a:t>*)</a:t>
            </a:r>
            <a:r>
              <a:rPr lang="en-US" sz="2667" dirty="0">
                <a:solidFill>
                  <a:srgbClr val="00FDFF"/>
                </a:solidFill>
              </a:rPr>
              <a:t> </a:t>
            </a:r>
            <a:r>
              <a:rPr lang="en-US" sz="2667" dirty="0"/>
              <a:t>neurons act as inputs</a:t>
            </a:r>
            <a:endParaRPr lang="en-US" sz="2667" dirty="0"/>
          </a:p>
          <a:p>
            <a:r>
              <a:rPr lang="en-US" sz="2667" dirty="0">
                <a:solidFill>
                  <a:srgbClr val="F18309"/>
                </a:solidFill>
              </a:rPr>
              <a:t>Inner </a:t>
            </a:r>
            <a:r>
              <a:rPr lang="en-US" sz="2667" dirty="0">
                <a:solidFill>
                  <a:srgbClr val="F18309"/>
                </a:solidFill>
              </a:rPr>
              <a:t>labial sensory </a:t>
            </a:r>
            <a:r>
              <a:rPr lang="en-US" sz="2667" dirty="0">
                <a:solidFill>
                  <a:srgbClr val="F18309"/>
                </a:solidFill>
              </a:rPr>
              <a:t>(</a:t>
            </a:r>
            <a:r>
              <a:rPr lang="en-US" sz="2667" dirty="0">
                <a:solidFill>
                  <a:srgbClr val="F18309"/>
                </a:solidFill>
              </a:rPr>
              <a:t>IL2*)</a:t>
            </a:r>
            <a:r>
              <a:rPr lang="en-US" sz="2667" dirty="0"/>
              <a:t> </a:t>
            </a:r>
            <a:r>
              <a:rPr lang="en-US" sz="2667" dirty="0"/>
              <a:t>neurons are </a:t>
            </a:r>
            <a:r>
              <a:rPr lang="en-US" sz="2667" dirty="0"/>
              <a:t>the </a:t>
            </a:r>
            <a:r>
              <a:rPr lang="en-US" sz="2667" dirty="0"/>
              <a:t>destinations</a:t>
            </a:r>
          </a:p>
          <a:p>
            <a:r>
              <a:rPr lang="en-US" sz="2667" dirty="0">
                <a:solidFill>
                  <a:srgbClr val="6667CE"/>
                </a:solidFill>
              </a:rPr>
              <a:t>URA neurons</a:t>
            </a:r>
            <a:r>
              <a:rPr lang="en-US" sz="2667" dirty="0">
                <a:solidFill>
                  <a:srgbClr val="7030A0"/>
                </a:solidFill>
              </a:rPr>
              <a:t> </a:t>
            </a:r>
            <a:r>
              <a:rPr lang="en-US" sz="2667" dirty="0"/>
              <a:t>act as intermediaries</a:t>
            </a:r>
            <a:endParaRPr lang="en-US" sz="2667" dirty="0"/>
          </a:p>
        </p:txBody>
      </p:sp>
      <p:pic>
        <p:nvPicPr>
          <p:cNvPr id="4" name="Picture 3"/>
          <p:cNvPicPr>
            <a:picLocks noChangeAspect="1"/>
          </p:cNvPicPr>
          <p:nvPr/>
        </p:nvPicPr>
        <p:blipFill>
          <a:blip r:embed="rId4"/>
          <a:stretch>
            <a:fillRect/>
          </a:stretch>
        </p:blipFill>
        <p:spPr>
          <a:xfrm>
            <a:off x="7916333" y="59267"/>
            <a:ext cx="1227667" cy="1098439"/>
          </a:xfrm>
          <a:prstGeom prst="rect">
            <a:avLst/>
          </a:prstGeom>
        </p:spPr>
      </p:pic>
      <p:sp>
        <p:nvSpPr>
          <p:cNvPr id="6" name="Rectangle 5"/>
          <p:cNvSpPr/>
          <p:nvPr/>
        </p:nvSpPr>
        <p:spPr>
          <a:xfrm>
            <a:off x="914401" y="1498600"/>
            <a:ext cx="507999" cy="586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Slide Number Placeholder 6"/>
          <p:cNvSpPr>
            <a:spLocks noGrp="1"/>
          </p:cNvSpPr>
          <p:nvPr>
            <p:ph type="sldNum" sz="quarter" idx="12"/>
          </p:nvPr>
        </p:nvSpPr>
        <p:spPr/>
        <p:txBody>
          <a:bodyPr/>
          <a:lstStyle/>
          <a:p>
            <a:fld id="{4D267013-DFFC-4352-B274-32112D0CCE19}" type="slidenum">
              <a:rPr lang="en-US" smtClean="0"/>
              <a:t>67</a:t>
            </a:fld>
            <a:endParaRPr lang="en-US"/>
          </a:p>
        </p:txBody>
      </p:sp>
      <p:sp>
        <p:nvSpPr>
          <p:cNvPr id="8" name="Oval 7"/>
          <p:cNvSpPr/>
          <p:nvPr/>
        </p:nvSpPr>
        <p:spPr>
          <a:xfrm>
            <a:off x="3162169" y="4610492"/>
            <a:ext cx="609600" cy="609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7821112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7" name="Content Placeholder 2"/>
          <p:cNvSpPr>
            <a:spLocks noGrp="1"/>
          </p:cNvSpPr>
          <p:nvPr>
            <p:ph idx="1"/>
          </p:nvPr>
        </p:nvSpPr>
        <p:spPr/>
        <p:txBody>
          <a:bodyPr>
            <a:normAutofit/>
          </a:bodyPr>
          <a:lstStyle/>
          <a:p>
            <a:r>
              <a:rPr lang="en-US" dirty="0" smtClean="0"/>
              <a:t>Community </a:t>
            </a:r>
            <a:r>
              <a:rPr lang="en-US" smtClean="0"/>
              <a:t>detection of higher-order </a:t>
            </a:r>
            <a:r>
              <a:rPr lang="en-US" dirty="0" smtClean="0"/>
              <a:t>structures</a:t>
            </a:r>
            <a:endParaRPr lang="en-US" dirty="0"/>
          </a:p>
          <a:p>
            <a:r>
              <a:rPr lang="en-US" dirty="0" smtClean="0"/>
              <a:t>Provably finds good clusters</a:t>
            </a:r>
            <a:endParaRPr lang="en-US" dirty="0"/>
          </a:p>
          <a:p>
            <a:r>
              <a:rPr lang="en-US" dirty="0"/>
              <a:t>Simple, fast, and </a:t>
            </a:r>
            <a:r>
              <a:rPr lang="en-US" dirty="0" smtClean="0"/>
              <a:t>scalable</a:t>
            </a:r>
          </a:p>
          <a:p>
            <a:r>
              <a:rPr lang="en-US" dirty="0" smtClean="0"/>
              <a:t>Can be applied to directed, signed, and weighted networks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68</a:t>
            </a:fld>
            <a:endParaRPr lang="en-US"/>
          </a:p>
        </p:txBody>
      </p:sp>
      <p:sp>
        <p:nvSpPr>
          <p:cNvPr id="6" name="Title 1"/>
          <p:cNvSpPr txBox="1">
            <a:spLocks/>
          </p:cNvSpPr>
          <p:nvPr/>
        </p:nvSpPr>
        <p:spPr>
          <a:xfrm>
            <a:off x="89431" y="-38080"/>
            <a:ext cx="9144000" cy="1612831"/>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endParaRPr lang="en-US" sz="2600" dirty="0">
              <a:latin typeface="Helvetica"/>
              <a:cs typeface="Helvetica"/>
            </a:endParaRPr>
          </a:p>
        </p:txBody>
      </p:sp>
    </p:spTree>
    <p:extLst>
      <p:ext uri="{BB962C8B-B14F-4D97-AF65-F5344CB8AC3E}">
        <p14:creationId xmlns:p14="http://schemas.microsoft.com/office/powerpoint/2010/main" val="21210405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Paper, Data, Code</a:t>
            </a:r>
            <a:endParaRPr lang="en-US" dirty="0"/>
          </a:p>
        </p:txBody>
      </p:sp>
      <p:sp>
        <p:nvSpPr>
          <p:cNvPr id="3" name="Content Placeholder 2"/>
          <p:cNvSpPr>
            <a:spLocks noGrp="1"/>
          </p:cNvSpPr>
          <p:nvPr>
            <p:ph idx="1"/>
          </p:nvPr>
        </p:nvSpPr>
        <p:spPr/>
        <p:txBody>
          <a:bodyPr>
            <a:normAutofit/>
          </a:bodyPr>
          <a:lstStyle/>
          <a:p>
            <a:r>
              <a:rPr lang="en-US" sz="2667" dirty="0"/>
              <a:t>Paper:</a:t>
            </a:r>
            <a:br>
              <a:rPr lang="en-US" sz="2667" dirty="0"/>
            </a:br>
            <a:r>
              <a:rPr lang="en-US" sz="2667" dirty="0"/>
              <a:t>Higher-order Organization of Complex Networks. Austin R. Benson, David F. </a:t>
            </a:r>
            <a:r>
              <a:rPr lang="en-US" sz="2667" dirty="0" err="1"/>
              <a:t>Gleich</a:t>
            </a:r>
            <a:r>
              <a:rPr lang="en-US" sz="2667" dirty="0"/>
              <a:t>, and Jure </a:t>
            </a:r>
            <a:r>
              <a:rPr lang="en-US" sz="2667" dirty="0" err="1"/>
              <a:t>Leskovec</a:t>
            </a:r>
            <a:r>
              <a:rPr lang="en-US" sz="2667" dirty="0"/>
              <a:t>. </a:t>
            </a:r>
            <a:r>
              <a:rPr lang="en-US" sz="2667" dirty="0"/>
              <a:t>Science, </a:t>
            </a:r>
            <a:r>
              <a:rPr lang="en-US" sz="2667" dirty="0"/>
              <a:t>2016</a:t>
            </a:r>
            <a:r>
              <a:rPr lang="en-US" sz="2667" dirty="0"/>
              <a:t>.</a:t>
            </a:r>
          </a:p>
          <a:p>
            <a:endParaRPr lang="en-US" sz="2667" dirty="0"/>
          </a:p>
          <a:p>
            <a:r>
              <a:rPr lang="en-US" sz="2667" dirty="0"/>
              <a:t>Code </a:t>
            </a:r>
            <a:r>
              <a:rPr lang="en-US" sz="2667" dirty="0"/>
              <a:t>&amp; Data:</a:t>
            </a:r>
            <a:br>
              <a:rPr lang="en-US" sz="2667" dirty="0"/>
            </a:br>
            <a:r>
              <a:rPr lang="en-US" sz="2667" dirty="0">
                <a:hlinkClick r:id="rId2"/>
              </a:rPr>
              <a:t>http://snap.stanford.edu/higher-order</a:t>
            </a:r>
            <a:r>
              <a:rPr lang="en-US" sz="2667" dirty="0">
                <a:hlinkClick r:id="rId2"/>
              </a:rPr>
              <a:t>/</a:t>
            </a:r>
            <a:r>
              <a:rPr lang="en-US" sz="2667" dirty="0"/>
              <a:t> </a:t>
            </a:r>
            <a:endParaRPr lang="en-US" sz="2667" dirty="0"/>
          </a:p>
        </p:txBody>
      </p:sp>
      <p:sp>
        <p:nvSpPr>
          <p:cNvPr id="4" name="Slide Number Placeholder 3"/>
          <p:cNvSpPr>
            <a:spLocks noGrp="1"/>
          </p:cNvSpPr>
          <p:nvPr>
            <p:ph type="sldNum" sz="quarter" idx="12"/>
          </p:nvPr>
        </p:nvSpPr>
        <p:spPr/>
        <p:txBody>
          <a:bodyPr/>
          <a:lstStyle/>
          <a:p>
            <a:fld id="{4D267013-DFFC-4352-B274-32112D0CCE19}" type="slidenum">
              <a:rPr lang="en-US" smtClean="0"/>
              <a:t>69</a:t>
            </a:fld>
            <a:endParaRPr lang="en-US"/>
          </a:p>
        </p:txBody>
      </p:sp>
    </p:spTree>
    <p:extLst>
      <p:ext uri="{BB962C8B-B14F-4D97-AF65-F5344CB8AC3E}">
        <p14:creationId xmlns:p14="http://schemas.microsoft.com/office/powerpoint/2010/main" val="7560385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dirty="0" smtClean="0"/>
              <a:t>Sequence</a:t>
            </a:r>
            <a:r>
              <a:rPr lang="zh-CN" altLang="en-US" dirty="0" smtClean="0"/>
              <a:t> </a:t>
            </a:r>
            <a:r>
              <a:rPr lang="en-US" altLang="zh-CN" dirty="0" smtClean="0"/>
              <a:t>vs</a:t>
            </a:r>
            <a:r>
              <a:rPr lang="zh-CN" altLang="en-US" dirty="0" smtClean="0"/>
              <a:t> </a:t>
            </a:r>
            <a:r>
              <a:rPr lang="en-US" altLang="zh-CN" dirty="0" smtClean="0"/>
              <a:t>Element/</a:t>
            </a:r>
            <a:r>
              <a:rPr lang="en-US" altLang="zh-CN" dirty="0" err="1" smtClean="0"/>
              <a:t>Itemset</a:t>
            </a:r>
            <a:r>
              <a:rPr lang="en-US" altLang="zh-CN" dirty="0" smtClean="0"/>
              <a:t>/Event</a:t>
            </a:r>
            <a:r>
              <a:rPr lang="zh-CN" altLang="en-US" dirty="0" smtClean="0"/>
              <a:t> </a:t>
            </a:r>
            <a:r>
              <a:rPr lang="en-US" altLang="zh-CN" dirty="0" smtClean="0"/>
              <a:t>vs</a:t>
            </a:r>
            <a:r>
              <a:rPr lang="zh-CN" altLang="en-US" dirty="0" smtClean="0"/>
              <a:t> </a:t>
            </a:r>
            <a:r>
              <a:rPr lang="en-US" altLang="zh-CN" dirty="0" smtClean="0"/>
              <a:t>Item/Instance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908651"/>
            <a:ext cx="8229600" cy="3909060"/>
          </a:xfrm>
        </p:spPr>
      </p:pic>
      <p:sp>
        <p:nvSpPr>
          <p:cNvPr id="4" name="Slide Number Placeholder 3"/>
          <p:cNvSpPr>
            <a:spLocks noGrp="1"/>
          </p:cNvSpPr>
          <p:nvPr>
            <p:ph type="sldNum" sz="quarter" idx="12"/>
          </p:nvPr>
        </p:nvSpPr>
        <p:spPr/>
        <p:txBody>
          <a:bodyPr/>
          <a:lstStyle/>
          <a:p>
            <a:fld id="{18A68613-FF0B-4246-B613-8295211CFAFA}" type="slidenum">
              <a:rPr lang="en-US" smtClean="0"/>
              <a:t>7</a:t>
            </a:fld>
            <a:endParaRPr lang="en-US"/>
          </a:p>
        </p:txBody>
      </p:sp>
    </p:spTree>
    <p:extLst>
      <p:ext uri="{BB962C8B-B14F-4D97-AF65-F5344CB8AC3E}">
        <p14:creationId xmlns:p14="http://schemas.microsoft.com/office/powerpoint/2010/main" val="1002444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Sequential Pattern Mining Algorithms</a:t>
            </a:r>
            <a:endParaRPr lang="en-US" dirty="0"/>
          </a:p>
        </p:txBody>
      </p:sp>
      <p:sp>
        <p:nvSpPr>
          <p:cNvPr id="3" name="Content Placeholder 2"/>
          <p:cNvSpPr>
            <a:spLocks noGrp="1"/>
          </p:cNvSpPr>
          <p:nvPr>
            <p:ph idx="1"/>
          </p:nvPr>
        </p:nvSpPr>
        <p:spPr>
          <a:xfrm>
            <a:off x="457200" y="1600200"/>
            <a:ext cx="8229600" cy="5121275"/>
          </a:xfrm>
        </p:spPr>
        <p:txBody>
          <a:bodyPr>
            <a:normAutofit fontScale="92500"/>
          </a:bodyPr>
          <a:lstStyle/>
          <a:p>
            <a:pPr>
              <a:spcAft>
                <a:spcPts val="600"/>
              </a:spcAft>
            </a:pPr>
            <a:r>
              <a:rPr lang="en-US" altLang="en-US" sz="2400" dirty="0"/>
              <a:t>Algorithm requirement: </a:t>
            </a:r>
            <a:r>
              <a:rPr lang="en-US" altLang="en-US" sz="2400" dirty="0">
                <a:solidFill>
                  <a:srgbClr val="FF0000"/>
                </a:solidFill>
              </a:rPr>
              <a:t>Efficient, scalable, finding complete set, incorporating various kinds of user-specific constraints </a:t>
            </a:r>
          </a:p>
          <a:p>
            <a:pPr>
              <a:spcAft>
                <a:spcPts val="600"/>
              </a:spcAft>
            </a:pPr>
            <a:r>
              <a:rPr lang="en-US" altLang="en-US" sz="2400" dirty="0"/>
              <a:t>The </a:t>
            </a:r>
            <a:r>
              <a:rPr lang="en-US" altLang="en-US" sz="2400" dirty="0" err="1"/>
              <a:t>Apriori</a:t>
            </a:r>
            <a:r>
              <a:rPr lang="en-US" altLang="en-US" sz="2400" dirty="0"/>
              <a:t> property still holds:  If a subsequence s</a:t>
            </a:r>
            <a:r>
              <a:rPr lang="en-US" altLang="en-US" sz="2400" baseline="-25000" dirty="0"/>
              <a:t>1</a:t>
            </a:r>
            <a:r>
              <a:rPr lang="en-US" altLang="en-US" sz="2400" dirty="0"/>
              <a:t> is infrequent, </a:t>
            </a:r>
            <a:r>
              <a:rPr lang="en-US" altLang="en-US" sz="2400" dirty="0">
                <a:sym typeface="Wingdings" pitchFamily="2" charset="2"/>
              </a:rPr>
              <a:t>none of s</a:t>
            </a:r>
            <a:r>
              <a:rPr lang="en-US" altLang="en-US" sz="2400" baseline="-25000" dirty="0">
                <a:sym typeface="Wingdings" pitchFamily="2" charset="2"/>
              </a:rPr>
              <a:t>1</a:t>
            </a:r>
            <a:r>
              <a:rPr lang="en-US" altLang="en-US" sz="2400" dirty="0">
                <a:sym typeface="Wingdings" pitchFamily="2" charset="2"/>
              </a:rPr>
              <a:t>’s super-sequences can be frequent</a:t>
            </a:r>
          </a:p>
          <a:p>
            <a:pPr>
              <a:spcAft>
                <a:spcPts val="600"/>
              </a:spcAft>
            </a:pPr>
            <a:r>
              <a:rPr lang="en-US" altLang="en-US" sz="2400" dirty="0"/>
              <a:t>Representative algorithms</a:t>
            </a:r>
          </a:p>
          <a:p>
            <a:pPr lvl="1">
              <a:spcAft>
                <a:spcPts val="600"/>
              </a:spcAft>
            </a:pPr>
            <a:r>
              <a:rPr lang="en-US" altLang="zh-CN" sz="2400" dirty="0" err="1" smtClean="0"/>
              <a:t>Apriori</a:t>
            </a:r>
            <a:r>
              <a:rPr lang="en-US" altLang="zh-CN" sz="2400" dirty="0" smtClean="0"/>
              <a:t>-based</a:t>
            </a:r>
            <a:r>
              <a:rPr lang="zh-CN" altLang="en-US" sz="2400" dirty="0" smtClean="0"/>
              <a:t> </a:t>
            </a:r>
            <a:r>
              <a:rPr lang="en-US" altLang="en-US" sz="2400" dirty="0" smtClean="0"/>
              <a:t>Generalized </a:t>
            </a:r>
            <a:r>
              <a:rPr lang="en-US" altLang="en-US" sz="2400" dirty="0"/>
              <a:t>Sequential </a:t>
            </a:r>
            <a:r>
              <a:rPr lang="en-US" altLang="en-US" sz="2400" dirty="0" smtClean="0"/>
              <a:t>Patterns: </a:t>
            </a:r>
            <a:r>
              <a:rPr lang="en-US" altLang="zh-CN" sz="2400" dirty="0" smtClean="0">
                <a:solidFill>
                  <a:srgbClr val="FF0000"/>
                </a:solidFill>
              </a:rPr>
              <a:t>GSP</a:t>
            </a:r>
            <a:r>
              <a:rPr lang="zh-CN" altLang="en-US" sz="2400" dirty="0" smtClean="0">
                <a:solidFill>
                  <a:srgbClr val="FF0000"/>
                </a:solidFill>
              </a:rPr>
              <a:t> </a:t>
            </a:r>
            <a:r>
              <a:rPr lang="en-US" altLang="zh-CN" sz="2400" dirty="0" smtClean="0"/>
              <a:t>(</a:t>
            </a:r>
            <a:r>
              <a:rPr lang="en-US" altLang="en-US" sz="2400" dirty="0" err="1" smtClean="0"/>
              <a:t>Srikant</a:t>
            </a:r>
            <a:r>
              <a:rPr lang="en-US" altLang="en-US" sz="2400" dirty="0" smtClean="0"/>
              <a:t> </a:t>
            </a:r>
            <a:r>
              <a:rPr lang="en-US" altLang="en-US" sz="2400" dirty="0"/>
              <a:t>&amp; Agrawal @ EDBT’96)</a:t>
            </a:r>
          </a:p>
          <a:p>
            <a:pPr lvl="1">
              <a:spcAft>
                <a:spcPts val="600"/>
              </a:spcAft>
            </a:pPr>
            <a:r>
              <a:rPr lang="en-US" altLang="en-US" sz="2400" dirty="0"/>
              <a:t>Vertical format-based mining: </a:t>
            </a:r>
            <a:r>
              <a:rPr lang="en-US" altLang="en-US" sz="2400" dirty="0">
                <a:solidFill>
                  <a:srgbClr val="FF0000"/>
                </a:solidFill>
              </a:rPr>
              <a:t>SPADE</a:t>
            </a:r>
            <a:r>
              <a:rPr lang="en-US" altLang="en-US" sz="2400" dirty="0"/>
              <a:t> (</a:t>
            </a:r>
            <a:r>
              <a:rPr lang="en-US" altLang="en-US" sz="2400" dirty="0" err="1"/>
              <a:t>Zaki@Machine</a:t>
            </a:r>
            <a:r>
              <a:rPr lang="en-US" altLang="en-US" sz="2400" dirty="0"/>
              <a:t> Leanining’00)</a:t>
            </a:r>
          </a:p>
          <a:p>
            <a:pPr lvl="1">
              <a:spcAft>
                <a:spcPts val="600"/>
              </a:spcAft>
            </a:pPr>
            <a:r>
              <a:rPr lang="en-US" altLang="en-US" sz="2400" dirty="0"/>
              <a:t>Pattern-growth methods: </a:t>
            </a:r>
            <a:r>
              <a:rPr lang="en-US" altLang="en-US" sz="2400" dirty="0" err="1">
                <a:solidFill>
                  <a:srgbClr val="FF0000"/>
                </a:solidFill>
              </a:rPr>
              <a:t>PrefixSpan</a:t>
            </a:r>
            <a:r>
              <a:rPr lang="en-US" altLang="en-US" sz="2400" dirty="0"/>
              <a:t> (Pei, et al. @TKDE’04)</a:t>
            </a:r>
          </a:p>
          <a:p>
            <a:pPr>
              <a:spcAft>
                <a:spcPts val="600"/>
              </a:spcAft>
            </a:pPr>
            <a:r>
              <a:rPr lang="en-US" altLang="en-US" sz="2400" dirty="0">
                <a:solidFill>
                  <a:schemeClr val="bg1">
                    <a:lumMod val="50000"/>
                  </a:schemeClr>
                </a:solidFill>
              </a:rPr>
              <a:t>Mining </a:t>
            </a:r>
            <a:r>
              <a:rPr lang="en-US" altLang="en-US" sz="2400" b="1" dirty="0"/>
              <a:t>closed</a:t>
            </a:r>
            <a:r>
              <a:rPr lang="en-US" altLang="en-US" sz="2400" dirty="0"/>
              <a:t> sequential patterns</a:t>
            </a:r>
            <a:r>
              <a:rPr lang="en-US" altLang="en-US" sz="2400" dirty="0">
                <a:solidFill>
                  <a:schemeClr val="bg1">
                    <a:lumMod val="50000"/>
                  </a:schemeClr>
                </a:solidFill>
              </a:rPr>
              <a:t>: </a:t>
            </a:r>
            <a:r>
              <a:rPr lang="en-US" altLang="en-US" sz="2400" dirty="0" err="1">
                <a:solidFill>
                  <a:schemeClr val="bg1">
                    <a:lumMod val="50000"/>
                  </a:schemeClr>
                </a:solidFill>
              </a:rPr>
              <a:t>CloSpan</a:t>
            </a:r>
            <a:r>
              <a:rPr lang="en-US" altLang="en-US" sz="2400" dirty="0">
                <a:solidFill>
                  <a:schemeClr val="bg1">
                    <a:lumMod val="50000"/>
                  </a:schemeClr>
                </a:solidFill>
              </a:rPr>
              <a:t> (Yan, et al. @SDM’03)</a:t>
            </a:r>
          </a:p>
          <a:p>
            <a:pPr>
              <a:spcAft>
                <a:spcPts val="600"/>
              </a:spcAft>
            </a:pPr>
            <a:r>
              <a:rPr lang="en-US" altLang="en-US" sz="2400" dirty="0">
                <a:solidFill>
                  <a:schemeClr val="bg1">
                    <a:lumMod val="50000"/>
                  </a:schemeClr>
                </a:solidFill>
              </a:rPr>
              <a:t>Constraint-based sequential pattern </a:t>
            </a:r>
            <a:r>
              <a:rPr lang="en-US" altLang="en-US" sz="2400" dirty="0" smtClean="0">
                <a:solidFill>
                  <a:schemeClr val="bg1">
                    <a:lumMod val="50000"/>
                  </a:schemeClr>
                </a:solidFill>
              </a:rPr>
              <a:t>mining</a:t>
            </a:r>
            <a:endParaRPr lang="en-US" altLang="en-US" sz="2400"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18A68613-FF0B-4246-B613-8295211CFAFA}" type="slidenum">
              <a:rPr lang="en-US" smtClean="0"/>
              <a:t>8</a:t>
            </a:fld>
            <a:endParaRPr lang="en-US"/>
          </a:p>
        </p:txBody>
      </p:sp>
    </p:spTree>
    <p:extLst>
      <p:ext uri="{BB962C8B-B14F-4D97-AF65-F5344CB8AC3E}">
        <p14:creationId xmlns:p14="http://schemas.microsoft.com/office/powerpoint/2010/main" val="1076677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en-US" dirty="0"/>
              <a:t>GSP: </a:t>
            </a:r>
            <a:r>
              <a:rPr lang="en-US" altLang="en-US" dirty="0" err="1"/>
              <a:t>Apriori</a:t>
            </a:r>
            <a:r>
              <a:rPr lang="en-US" altLang="en-US" dirty="0"/>
              <a:t>-Based Sequential Pattern Mining</a:t>
            </a:r>
            <a:endParaRPr lang="en-US" dirty="0"/>
          </a:p>
        </p:txBody>
      </p:sp>
      <p:sp>
        <p:nvSpPr>
          <p:cNvPr id="3" name="Content Placeholder 2"/>
          <p:cNvSpPr>
            <a:spLocks noGrp="1"/>
          </p:cNvSpPr>
          <p:nvPr>
            <p:ph idx="1"/>
          </p:nvPr>
        </p:nvSpPr>
        <p:spPr/>
        <p:txBody>
          <a:bodyPr>
            <a:normAutofit/>
          </a:bodyPr>
          <a:lstStyle/>
          <a:p>
            <a:pPr>
              <a:lnSpc>
                <a:spcPct val="90000"/>
              </a:lnSpc>
            </a:pPr>
            <a:r>
              <a:rPr lang="en-US" altLang="en-US" sz="2000" dirty="0"/>
              <a:t>Initial candidates: All singleton sequences</a:t>
            </a:r>
          </a:p>
          <a:p>
            <a:pPr lvl="1">
              <a:lnSpc>
                <a:spcPct val="90000"/>
              </a:lnSpc>
            </a:pPr>
            <a:r>
              <a:rPr lang="en-US" altLang="en-US" sz="2000" dirty="0"/>
              <a:t>&lt;a&gt;, &lt;b&gt;, &lt;c&gt;, &lt;d&gt;, &lt;e&gt;, &lt;f&gt;, &lt;g&gt;, &lt;h&gt;</a:t>
            </a:r>
          </a:p>
          <a:p>
            <a:pPr>
              <a:lnSpc>
                <a:spcPct val="90000"/>
              </a:lnSpc>
            </a:pPr>
            <a:r>
              <a:rPr lang="en-US" altLang="en-US" sz="2000" dirty="0"/>
              <a:t>Scan DB once, count support for each candidate</a:t>
            </a:r>
          </a:p>
          <a:p>
            <a:pPr>
              <a:lnSpc>
                <a:spcPct val="90000"/>
              </a:lnSpc>
            </a:pPr>
            <a:r>
              <a:rPr lang="en-US" altLang="en-US" sz="2000" dirty="0"/>
              <a:t>Generate length-2 candidate </a:t>
            </a:r>
            <a:r>
              <a:rPr lang="en-US" altLang="en-US" sz="2000" dirty="0" smtClean="0"/>
              <a:t>sequences</a:t>
            </a:r>
            <a:endParaRPr lang="en-US" altLang="en-US" sz="2000" dirty="0"/>
          </a:p>
        </p:txBody>
      </p:sp>
      <p:sp>
        <p:nvSpPr>
          <p:cNvPr id="4" name="Slide Number Placeholder 3"/>
          <p:cNvSpPr>
            <a:spLocks noGrp="1"/>
          </p:cNvSpPr>
          <p:nvPr>
            <p:ph type="sldNum" sz="quarter" idx="12"/>
          </p:nvPr>
        </p:nvSpPr>
        <p:spPr/>
        <p:txBody>
          <a:bodyPr/>
          <a:lstStyle/>
          <a:p>
            <a:fld id="{18A68613-FF0B-4246-B613-8295211CFAFA}" type="slidenum">
              <a:rPr lang="en-US" smtClean="0"/>
              <a:t>9</a:t>
            </a:fld>
            <a:endParaRPr lang="en-US"/>
          </a:p>
        </p:txBody>
      </p:sp>
      <p:graphicFrame>
        <p:nvGraphicFramePr>
          <p:cNvPr id="5" name="Table 4"/>
          <p:cNvGraphicFramePr>
            <a:graphicFrameLocks noGrp="1"/>
          </p:cNvGraphicFramePr>
          <p:nvPr>
            <p:extLst/>
          </p:nvPr>
        </p:nvGraphicFramePr>
        <p:xfrm>
          <a:off x="6598397" y="895252"/>
          <a:ext cx="2545603" cy="2124073"/>
        </p:xfrm>
        <a:graphic>
          <a:graphicData uri="http://schemas.openxmlformats.org/drawingml/2006/table">
            <a:tbl>
              <a:tblPr firstRow="1" bandRow="1">
                <a:tableStyleId>{7DF18680-E054-41AD-8BC1-D1AEF772440D}</a:tableStyleId>
              </a:tblPr>
              <a:tblGrid>
                <a:gridCol w="661943"/>
                <a:gridCol w="1883660"/>
              </a:tblGrid>
              <a:tr h="3658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SID   </a:t>
                      </a:r>
                    </a:p>
                  </a:txBody>
                  <a:tcPr marL="121920" marR="121920" marT="45734" marB="4573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cap="none" normalizeH="0" baseline="0" dirty="0" smtClean="0">
                          <a:ln>
                            <a:noFill/>
                          </a:ln>
                          <a:solidFill>
                            <a:schemeClr val="tx1"/>
                          </a:solidFill>
                          <a:effectLst/>
                          <a:latin typeface="Corbel" charset="0"/>
                          <a:ea typeface="Corbel" charset="0"/>
                          <a:cs typeface="Corbel" charset="0"/>
                        </a:rPr>
                        <a:t>Sequence</a:t>
                      </a:r>
                    </a:p>
                  </a:txBody>
                  <a:tcPr marL="121920" marR="121920" marT="45734" marB="45734"/>
                </a:tc>
              </a:tr>
              <a:tr h="355706">
                <a:tc>
                  <a:txBody>
                    <a:bodyPr/>
                    <a:lstStyle/>
                    <a:p>
                      <a:r>
                        <a:rPr lang="en-US" sz="1600" dirty="0" smtClean="0">
                          <a:latin typeface="Corbel" charset="0"/>
                          <a:ea typeface="Corbel" charset="0"/>
                          <a:cs typeface="Corbel" charset="0"/>
                        </a:rPr>
                        <a:t>10</a:t>
                      </a:r>
                      <a:endParaRPr lang="en-US" sz="1600" dirty="0">
                        <a:latin typeface="Corbel" charset="0"/>
                        <a:ea typeface="Corbel" charset="0"/>
                        <a:cs typeface="Corbel" charset="0"/>
                      </a:endParaRP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smtClean="0">
                          <a:latin typeface="Corbel" charset="0"/>
                          <a:ea typeface="Corbel" charset="0"/>
                          <a:cs typeface="Corbel" charset="0"/>
                        </a:rPr>
                        <a:t>&lt;(</a:t>
                      </a:r>
                      <a:r>
                        <a:rPr lang="en-US" altLang="en-US" sz="1800" dirty="0" err="1" smtClean="0">
                          <a:latin typeface="Corbel" charset="0"/>
                          <a:ea typeface="Corbel" charset="0"/>
                          <a:cs typeface="Corbel" charset="0"/>
                        </a:rPr>
                        <a:t>bd</a:t>
                      </a:r>
                      <a:r>
                        <a:rPr lang="en-US" altLang="en-US" sz="1800" dirty="0" smtClean="0">
                          <a:latin typeface="Corbel" charset="0"/>
                          <a:ea typeface="Corbel" charset="0"/>
                          <a:cs typeface="Corbel" charset="0"/>
                        </a:rPr>
                        <a:t>)</a:t>
                      </a:r>
                      <a:r>
                        <a:rPr lang="en-US" altLang="en-US" sz="1800" dirty="0" err="1" smtClean="0">
                          <a:latin typeface="Corbel" charset="0"/>
                          <a:ea typeface="Corbel" charset="0"/>
                          <a:cs typeface="Corbel" charset="0"/>
                        </a:rPr>
                        <a:t>cb</a:t>
                      </a:r>
                      <a:r>
                        <a:rPr lang="en-US" altLang="en-US" sz="1800" dirty="0" smtClean="0">
                          <a:latin typeface="Corbel" charset="0"/>
                          <a:ea typeface="Corbel" charset="0"/>
                          <a:cs typeface="Corbel" charset="0"/>
                        </a:rPr>
                        <a:t>(ac)&gt;</a:t>
                      </a:r>
                      <a:endParaRPr lang="en-US" altLang="en-US" sz="1800" dirty="0">
                        <a:latin typeface="Corbel" charset="0"/>
                        <a:ea typeface="Corbel" charset="0"/>
                        <a:cs typeface="Corbel" charset="0"/>
                      </a:endParaRPr>
                    </a:p>
                  </a:txBody>
                  <a:tcPr marL="121920" marR="121920" marT="45734" marB="45734"/>
                </a:tc>
              </a:tr>
              <a:tr h="355706">
                <a:tc>
                  <a:txBody>
                    <a:bodyPr/>
                    <a:lstStyle/>
                    <a:p>
                      <a:r>
                        <a:rPr lang="en-US" sz="1600" dirty="0" smtClean="0">
                          <a:latin typeface="Corbel" charset="0"/>
                          <a:ea typeface="Corbel" charset="0"/>
                          <a:cs typeface="Corbel" charset="0"/>
                        </a:rPr>
                        <a:t>20</a:t>
                      </a:r>
                      <a:endParaRPr lang="en-US" sz="1600" dirty="0">
                        <a:latin typeface="Corbel" charset="0"/>
                        <a:ea typeface="Corbel" charset="0"/>
                        <a:cs typeface="Corbel" charset="0"/>
                      </a:endParaRP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smtClean="0">
                          <a:latin typeface="Corbel" charset="0"/>
                          <a:ea typeface="Corbel" charset="0"/>
                          <a:cs typeface="Corbel" charset="0"/>
                        </a:rPr>
                        <a:t>&lt;(bf)(</a:t>
                      </a:r>
                      <a:r>
                        <a:rPr lang="en-US" altLang="en-US" sz="1800" dirty="0" err="1" smtClean="0">
                          <a:latin typeface="Corbel" charset="0"/>
                          <a:ea typeface="Corbel" charset="0"/>
                          <a:cs typeface="Corbel" charset="0"/>
                        </a:rPr>
                        <a:t>ce</a:t>
                      </a:r>
                      <a:r>
                        <a:rPr lang="en-US" altLang="en-US" sz="1800" dirty="0" smtClean="0">
                          <a:latin typeface="Corbel" charset="0"/>
                          <a:ea typeface="Corbel" charset="0"/>
                          <a:cs typeface="Corbel" charset="0"/>
                        </a:rPr>
                        <a:t>)b(</a:t>
                      </a:r>
                      <a:r>
                        <a:rPr lang="en-US" altLang="en-US" sz="1800" dirty="0" err="1" smtClean="0">
                          <a:latin typeface="Corbel" charset="0"/>
                          <a:ea typeface="Corbel" charset="0"/>
                          <a:cs typeface="Corbel" charset="0"/>
                        </a:rPr>
                        <a:t>fg</a:t>
                      </a:r>
                      <a:r>
                        <a:rPr lang="en-US" altLang="en-US" sz="1800" dirty="0" smtClean="0">
                          <a:latin typeface="Corbel" charset="0"/>
                          <a:ea typeface="Corbel" charset="0"/>
                          <a:cs typeface="Corbel" charset="0"/>
                        </a:rPr>
                        <a:t>)&gt;</a:t>
                      </a:r>
                      <a:endParaRPr lang="en-US" altLang="en-US" sz="1800" dirty="0">
                        <a:latin typeface="Corbel" charset="0"/>
                        <a:ea typeface="Corbel" charset="0"/>
                        <a:cs typeface="Corbel" charset="0"/>
                      </a:endParaRPr>
                    </a:p>
                  </a:txBody>
                  <a:tcPr marL="121920" marR="121920" marT="45734" marB="45734"/>
                </a:tc>
              </a:tr>
              <a:tr h="355706">
                <a:tc>
                  <a:txBody>
                    <a:bodyPr/>
                    <a:lstStyle/>
                    <a:p>
                      <a:r>
                        <a:rPr lang="en-US" sz="1600" dirty="0" smtClean="0">
                          <a:latin typeface="Corbel" charset="0"/>
                          <a:ea typeface="Corbel" charset="0"/>
                          <a:cs typeface="Corbel" charset="0"/>
                        </a:rPr>
                        <a:t>30</a:t>
                      </a:r>
                      <a:endParaRPr lang="en-US" sz="1600" dirty="0">
                        <a:latin typeface="Corbel" charset="0"/>
                        <a:ea typeface="Corbel" charset="0"/>
                        <a:cs typeface="Corbel" charset="0"/>
                      </a:endParaRP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smtClean="0">
                          <a:latin typeface="Corbel" charset="0"/>
                          <a:ea typeface="Corbel" charset="0"/>
                          <a:cs typeface="Corbel" charset="0"/>
                        </a:rPr>
                        <a:t>&lt;(ah)(bf)</a:t>
                      </a:r>
                      <a:r>
                        <a:rPr lang="en-US" altLang="en-US" sz="1800" dirty="0" err="1" smtClean="0">
                          <a:latin typeface="Corbel" charset="0"/>
                          <a:ea typeface="Corbel" charset="0"/>
                          <a:cs typeface="Corbel" charset="0"/>
                        </a:rPr>
                        <a:t>abf</a:t>
                      </a:r>
                      <a:r>
                        <a:rPr lang="en-US" altLang="en-US" sz="1800" dirty="0" smtClean="0">
                          <a:latin typeface="Corbel" charset="0"/>
                          <a:ea typeface="Corbel" charset="0"/>
                          <a:cs typeface="Corbel" charset="0"/>
                        </a:rPr>
                        <a:t>&gt;</a:t>
                      </a:r>
                      <a:endParaRPr lang="en-US" altLang="en-US" sz="1800" dirty="0">
                        <a:latin typeface="Corbel" charset="0"/>
                        <a:ea typeface="Corbel" charset="0"/>
                        <a:cs typeface="Corbel" charset="0"/>
                      </a:endParaRPr>
                    </a:p>
                  </a:txBody>
                  <a:tcPr marL="121920" marR="121920" marT="45734" marB="45734"/>
                </a:tc>
              </a:tr>
              <a:tr h="335380">
                <a:tc>
                  <a:txBody>
                    <a:bodyPr/>
                    <a:lstStyle/>
                    <a:p>
                      <a:r>
                        <a:rPr lang="en-US" sz="1600" dirty="0" smtClean="0">
                          <a:latin typeface="Corbel" charset="0"/>
                          <a:ea typeface="Corbel" charset="0"/>
                          <a:cs typeface="Corbel" charset="0"/>
                        </a:rPr>
                        <a:t>40</a:t>
                      </a:r>
                      <a:endParaRPr lang="en-US" sz="1600" dirty="0">
                        <a:latin typeface="Corbel" charset="0"/>
                        <a:ea typeface="Corbel" charset="0"/>
                        <a:cs typeface="Corbel" charset="0"/>
                      </a:endParaRPr>
                    </a:p>
                  </a:txBody>
                  <a:tcPr marL="121920" marR="121920" marT="45734" marB="45734"/>
                </a:tc>
                <a:tc>
                  <a:txBody>
                    <a:bodyPr/>
                    <a:lstStyle/>
                    <a:p>
                      <a:pPr algn="ctr" eaLnBrk="1" hangingPunct="1">
                        <a:lnSpc>
                          <a:spcPct val="80000"/>
                        </a:lnSpc>
                        <a:spcBef>
                          <a:spcPct val="20000"/>
                        </a:spcBef>
                        <a:buFont typeface="Wingdings" pitchFamily="2" charset="2"/>
                        <a:buNone/>
                      </a:pPr>
                      <a:r>
                        <a:rPr lang="en-US" altLang="en-US" sz="1800" dirty="0" smtClean="0">
                          <a:latin typeface="Corbel" charset="0"/>
                          <a:ea typeface="Corbel" charset="0"/>
                          <a:cs typeface="Corbel" charset="0"/>
                        </a:rPr>
                        <a:t>&lt;(be)(</a:t>
                      </a:r>
                      <a:r>
                        <a:rPr lang="en-US" altLang="en-US" sz="1800" dirty="0" err="1" smtClean="0">
                          <a:latin typeface="Corbel" charset="0"/>
                          <a:ea typeface="Corbel" charset="0"/>
                          <a:cs typeface="Corbel" charset="0"/>
                        </a:rPr>
                        <a:t>ce</a:t>
                      </a:r>
                      <a:r>
                        <a:rPr lang="en-US" altLang="en-US" sz="1800" dirty="0" smtClean="0">
                          <a:latin typeface="Corbel" charset="0"/>
                          <a:ea typeface="Corbel" charset="0"/>
                          <a:cs typeface="Corbel" charset="0"/>
                        </a:rPr>
                        <a:t>)d&gt;</a:t>
                      </a:r>
                      <a:endParaRPr lang="en-US" altLang="en-US" sz="1800" dirty="0">
                        <a:latin typeface="Corbel" charset="0"/>
                        <a:ea typeface="Corbel" charset="0"/>
                        <a:cs typeface="Corbel" charset="0"/>
                      </a:endParaRPr>
                    </a:p>
                  </a:txBody>
                  <a:tcPr marL="121920" marR="121920" marT="45734" marB="45734"/>
                </a:tc>
              </a:tr>
              <a:tr h="355706">
                <a:tc>
                  <a:txBody>
                    <a:bodyPr/>
                    <a:lstStyle/>
                    <a:p>
                      <a:r>
                        <a:rPr lang="en-US" sz="1600" dirty="0" smtClean="0">
                          <a:latin typeface="Corbel" charset="0"/>
                          <a:ea typeface="Corbel" charset="0"/>
                          <a:cs typeface="Corbel" charset="0"/>
                        </a:rPr>
                        <a:t>50</a:t>
                      </a:r>
                      <a:endParaRPr lang="en-US" sz="1600" dirty="0">
                        <a:latin typeface="Corbel" charset="0"/>
                        <a:ea typeface="Corbel" charset="0"/>
                        <a:cs typeface="Corbel" charset="0"/>
                      </a:endParaRPr>
                    </a:p>
                  </a:txBody>
                  <a:tcPr marL="121920" marR="121920" marT="45734" marB="45734"/>
                </a:tc>
                <a:tc>
                  <a:txBody>
                    <a:bodyPr/>
                    <a:lstStyle/>
                    <a:p>
                      <a:pPr marL="0" marR="0" indent="0" algn="ctr" defTabSz="914400" rtl="0" eaLnBrk="1" fontAlgn="auto" latinLnBrk="0" hangingPunct="1">
                        <a:lnSpc>
                          <a:spcPct val="80000"/>
                        </a:lnSpc>
                        <a:spcBef>
                          <a:spcPct val="20000"/>
                        </a:spcBef>
                        <a:spcAft>
                          <a:spcPts val="0"/>
                        </a:spcAft>
                        <a:buClrTx/>
                        <a:buSzTx/>
                        <a:buFont typeface="Wingdings" pitchFamily="2" charset="2"/>
                        <a:buNone/>
                        <a:tabLst/>
                        <a:defRPr/>
                      </a:pPr>
                      <a:r>
                        <a:rPr lang="en-US" altLang="en-US" sz="1800" dirty="0" smtClean="0">
                          <a:latin typeface="Corbel" charset="0"/>
                          <a:ea typeface="Corbel" charset="0"/>
                          <a:cs typeface="Corbel" charset="0"/>
                        </a:rPr>
                        <a:t>&lt;a(</a:t>
                      </a:r>
                      <a:r>
                        <a:rPr lang="en-US" altLang="en-US" sz="1800" dirty="0" err="1" smtClean="0">
                          <a:latin typeface="Corbel" charset="0"/>
                          <a:ea typeface="Corbel" charset="0"/>
                          <a:cs typeface="Corbel" charset="0"/>
                        </a:rPr>
                        <a:t>bd</a:t>
                      </a:r>
                      <a:r>
                        <a:rPr lang="en-US" altLang="en-US" sz="1800" dirty="0" smtClean="0">
                          <a:latin typeface="Corbel" charset="0"/>
                          <a:ea typeface="Corbel" charset="0"/>
                          <a:cs typeface="Corbel" charset="0"/>
                        </a:rPr>
                        <a:t>)</a:t>
                      </a:r>
                      <a:r>
                        <a:rPr lang="en-US" altLang="en-US" sz="1800" dirty="0" err="1" smtClean="0">
                          <a:latin typeface="Corbel" charset="0"/>
                          <a:ea typeface="Corbel" charset="0"/>
                          <a:cs typeface="Corbel" charset="0"/>
                        </a:rPr>
                        <a:t>bcb</a:t>
                      </a:r>
                      <a:r>
                        <a:rPr lang="en-US" altLang="en-US" sz="1800" dirty="0" smtClean="0">
                          <a:latin typeface="Corbel" charset="0"/>
                          <a:ea typeface="Corbel" charset="0"/>
                          <a:cs typeface="Corbel" charset="0"/>
                        </a:rPr>
                        <a:t>(</a:t>
                      </a:r>
                      <a:r>
                        <a:rPr lang="en-US" altLang="en-US" sz="1800" dirty="0" err="1" smtClean="0">
                          <a:latin typeface="Corbel" charset="0"/>
                          <a:ea typeface="Corbel" charset="0"/>
                          <a:cs typeface="Corbel" charset="0"/>
                        </a:rPr>
                        <a:t>ade</a:t>
                      </a:r>
                      <a:r>
                        <a:rPr lang="en-US" altLang="en-US" sz="1800" dirty="0" smtClean="0">
                          <a:latin typeface="Corbel" charset="0"/>
                          <a:ea typeface="Corbel" charset="0"/>
                          <a:cs typeface="Corbel" charset="0"/>
                        </a:rPr>
                        <a:t>)&gt;</a:t>
                      </a:r>
                    </a:p>
                  </a:txBody>
                  <a:tcPr marL="121920" marR="121920" marT="45734" marB="45734"/>
                </a:tc>
              </a:tr>
            </a:tbl>
          </a:graphicData>
        </a:graphic>
      </p:graphicFrame>
      <p:sp>
        <p:nvSpPr>
          <p:cNvPr id="6" name="TextBox 5"/>
          <p:cNvSpPr txBox="1"/>
          <p:nvPr/>
        </p:nvSpPr>
        <p:spPr>
          <a:xfrm>
            <a:off x="203201" y="2960070"/>
            <a:ext cx="1398871" cy="369332"/>
          </a:xfrm>
          <a:prstGeom prst="rect">
            <a:avLst/>
          </a:prstGeom>
          <a:solidFill>
            <a:schemeClr val="accent1">
              <a:lumMod val="40000"/>
              <a:lumOff val="60000"/>
            </a:schemeClr>
          </a:solidFill>
        </p:spPr>
        <p:txBody>
          <a:bodyPr wrap="square">
            <a:spAutoFit/>
          </a:bodyPr>
          <a:lstStyle/>
          <a:p>
            <a:pPr algn="ctr" defTabSz="457189">
              <a:defRPr/>
            </a:pPr>
            <a:r>
              <a:rPr lang="en-US" sz="1800" i="1" dirty="0" err="1">
                <a:solidFill>
                  <a:srgbClr val="000000"/>
                </a:solidFill>
              </a:rPr>
              <a:t>min_sup</a:t>
            </a:r>
            <a:r>
              <a:rPr lang="en-US" sz="1800" i="1" dirty="0">
                <a:solidFill>
                  <a:srgbClr val="000000"/>
                </a:solidFill>
              </a:rPr>
              <a:t> </a:t>
            </a:r>
            <a:r>
              <a:rPr lang="en-US" sz="1800" dirty="0">
                <a:solidFill>
                  <a:srgbClr val="000000"/>
                </a:solidFill>
              </a:rPr>
              <a:t>= 2</a:t>
            </a:r>
          </a:p>
        </p:txBody>
      </p:sp>
      <p:graphicFrame>
        <p:nvGraphicFramePr>
          <p:cNvPr id="7" name="Table 6"/>
          <p:cNvGraphicFramePr>
            <a:graphicFrameLocks noGrp="1"/>
          </p:cNvGraphicFramePr>
          <p:nvPr>
            <p:extLst/>
          </p:nvPr>
        </p:nvGraphicFramePr>
        <p:xfrm>
          <a:off x="304554" y="3411538"/>
          <a:ext cx="1297518" cy="2987673"/>
        </p:xfrm>
        <a:graphic>
          <a:graphicData uri="http://schemas.openxmlformats.org/drawingml/2006/table">
            <a:tbl>
              <a:tblPr firstRow="1" bandRow="1">
                <a:tableStyleId>{93296810-A885-4BE3-A3E7-6D5BEEA58F35}</a:tableStyleId>
              </a:tblPr>
              <a:tblGrid>
                <a:gridCol w="688347"/>
                <a:gridCol w="609171"/>
              </a:tblGrid>
              <a:tr h="304865">
                <a:tc>
                  <a:txBody>
                    <a:bodyPr/>
                    <a:lstStyle/>
                    <a:p>
                      <a:pPr algn="ctr"/>
                      <a:r>
                        <a:rPr lang="en-US" sz="1400" b="0" dirty="0" err="1" smtClean="0">
                          <a:solidFill>
                            <a:schemeClr val="tx1"/>
                          </a:solidFill>
                          <a:latin typeface="Corbel" charset="0"/>
                          <a:ea typeface="Corbel" charset="0"/>
                          <a:cs typeface="Corbel" charset="0"/>
                        </a:rPr>
                        <a:t>Cand</a:t>
                      </a:r>
                      <a:r>
                        <a:rPr lang="en-US" sz="1400" b="0" dirty="0" smtClean="0">
                          <a:solidFill>
                            <a:schemeClr val="tx1"/>
                          </a:solidFill>
                          <a:latin typeface="Corbel" charset="0"/>
                          <a:ea typeface="Corbel" charset="0"/>
                          <a:cs typeface="Corbel" charset="0"/>
                        </a:rPr>
                        <a:t>.</a:t>
                      </a:r>
                      <a:endParaRPr lang="en-US" sz="1400" b="0" dirty="0">
                        <a:solidFill>
                          <a:schemeClr val="tx1"/>
                        </a:solidFill>
                        <a:latin typeface="Corbel" charset="0"/>
                        <a:ea typeface="Corbel" charset="0"/>
                        <a:cs typeface="Corbel" charset="0"/>
                      </a:endParaRPr>
                    </a:p>
                  </a:txBody>
                  <a:tcPr marL="121835" marR="121835" marT="45730" marB="45730"/>
                </a:tc>
                <a:tc>
                  <a:txBody>
                    <a:bodyPr/>
                    <a:lstStyle/>
                    <a:p>
                      <a:pPr algn="ctr"/>
                      <a:r>
                        <a:rPr lang="en-US" sz="1400" b="0" dirty="0" smtClean="0">
                          <a:solidFill>
                            <a:schemeClr val="tx1"/>
                          </a:solidFill>
                          <a:latin typeface="Corbel" charset="0"/>
                          <a:ea typeface="Corbel" charset="0"/>
                          <a:cs typeface="Corbel" charset="0"/>
                        </a:rPr>
                        <a:t>sup</a:t>
                      </a:r>
                      <a:endParaRPr lang="en-US" sz="1400" b="0" dirty="0">
                        <a:solidFill>
                          <a:schemeClr val="tx1"/>
                        </a:solidFill>
                        <a:latin typeface="Corbel" charset="0"/>
                        <a:ea typeface="Corbel" charset="0"/>
                        <a:cs typeface="Corbel" charset="0"/>
                      </a:endParaRPr>
                    </a:p>
                  </a:txBody>
                  <a:tcPr marL="121835" marR="121835" marT="45730" marB="45730"/>
                </a:tc>
              </a:tr>
              <a:tr h="335351">
                <a:tc>
                  <a:txBody>
                    <a:bodyPr/>
                    <a:lstStyle/>
                    <a:p>
                      <a:pPr algn="ctr"/>
                      <a:r>
                        <a:rPr lang="en-US" sz="1600" dirty="0" smtClean="0">
                          <a:latin typeface="Corbel" charset="0"/>
                          <a:ea typeface="Corbel" charset="0"/>
                          <a:cs typeface="Corbel" charset="0"/>
                        </a:rPr>
                        <a:t>&lt;a&gt;</a:t>
                      </a:r>
                      <a:endParaRPr lang="en-US" sz="1600" dirty="0">
                        <a:latin typeface="Corbel" charset="0"/>
                        <a:ea typeface="Corbel" charset="0"/>
                        <a:cs typeface="Corbel" charset="0"/>
                      </a:endParaRPr>
                    </a:p>
                  </a:txBody>
                  <a:tcPr marL="121835" marR="121835" marT="45730" marB="45730"/>
                </a:tc>
                <a:tc>
                  <a:txBody>
                    <a:bodyPr/>
                    <a:lstStyle/>
                    <a:p>
                      <a:pPr algn="ctr"/>
                      <a:r>
                        <a:rPr lang="en-US" sz="1600" dirty="0" smtClean="0">
                          <a:latin typeface="Corbel" charset="0"/>
                          <a:ea typeface="Corbel" charset="0"/>
                          <a:cs typeface="Corbel" charset="0"/>
                        </a:rPr>
                        <a:t>3</a:t>
                      </a:r>
                      <a:endParaRPr lang="en-US" sz="1600" dirty="0">
                        <a:latin typeface="Corbel" charset="0"/>
                        <a:ea typeface="Corbel" charset="0"/>
                        <a:cs typeface="Corbel" charset="0"/>
                      </a:endParaRPr>
                    </a:p>
                  </a:txBody>
                  <a:tcPr marL="121835" marR="121835" marT="45730" marB="45730"/>
                </a:tc>
              </a:tr>
              <a:tr h="335351">
                <a:tc>
                  <a:txBody>
                    <a:bodyPr/>
                    <a:lstStyle/>
                    <a:p>
                      <a:pPr algn="ctr"/>
                      <a:r>
                        <a:rPr lang="en-US" sz="1600" dirty="0" smtClean="0">
                          <a:latin typeface="Corbel" charset="0"/>
                          <a:ea typeface="Corbel" charset="0"/>
                          <a:cs typeface="Corbel" charset="0"/>
                        </a:rPr>
                        <a:t>&lt;b&gt;</a:t>
                      </a:r>
                      <a:endParaRPr lang="en-US" sz="1600" dirty="0">
                        <a:latin typeface="Corbel" charset="0"/>
                        <a:ea typeface="Corbel" charset="0"/>
                        <a:cs typeface="Corbel" charset="0"/>
                      </a:endParaRPr>
                    </a:p>
                  </a:txBody>
                  <a:tcPr marL="121835" marR="121835" marT="45730" marB="45730"/>
                </a:tc>
                <a:tc>
                  <a:txBody>
                    <a:bodyPr/>
                    <a:lstStyle/>
                    <a:p>
                      <a:pPr algn="ctr"/>
                      <a:r>
                        <a:rPr lang="en-US" sz="1600" dirty="0" smtClean="0">
                          <a:latin typeface="Corbel" charset="0"/>
                          <a:ea typeface="Corbel" charset="0"/>
                          <a:cs typeface="Corbel" charset="0"/>
                        </a:rPr>
                        <a:t>5</a:t>
                      </a:r>
                      <a:endParaRPr lang="en-US" sz="1600" dirty="0">
                        <a:latin typeface="Corbel" charset="0"/>
                        <a:ea typeface="Corbel" charset="0"/>
                        <a:cs typeface="Corbel" charset="0"/>
                      </a:endParaRPr>
                    </a:p>
                  </a:txBody>
                  <a:tcPr marL="121835" marR="121835" marT="45730" marB="45730"/>
                </a:tc>
              </a:tr>
              <a:tr h="335351">
                <a:tc>
                  <a:txBody>
                    <a:bodyPr/>
                    <a:lstStyle/>
                    <a:p>
                      <a:pPr algn="ctr"/>
                      <a:r>
                        <a:rPr lang="en-US" sz="1600" dirty="0" smtClean="0">
                          <a:latin typeface="Corbel" charset="0"/>
                          <a:ea typeface="Corbel" charset="0"/>
                          <a:cs typeface="Corbel" charset="0"/>
                        </a:rPr>
                        <a:t>&lt;c&gt;</a:t>
                      </a:r>
                      <a:endParaRPr lang="en-US" sz="1600" dirty="0">
                        <a:latin typeface="Corbel" charset="0"/>
                        <a:ea typeface="Corbel" charset="0"/>
                        <a:cs typeface="Corbel" charset="0"/>
                      </a:endParaRPr>
                    </a:p>
                  </a:txBody>
                  <a:tcPr marL="121835" marR="121835" marT="45730" marB="45730"/>
                </a:tc>
                <a:tc>
                  <a:txBody>
                    <a:bodyPr/>
                    <a:lstStyle/>
                    <a:p>
                      <a:pPr algn="ctr"/>
                      <a:r>
                        <a:rPr lang="en-US" sz="1600" dirty="0" smtClean="0">
                          <a:latin typeface="Corbel" charset="0"/>
                          <a:ea typeface="Corbel" charset="0"/>
                          <a:cs typeface="Corbel" charset="0"/>
                        </a:rPr>
                        <a:t>4</a:t>
                      </a:r>
                      <a:endParaRPr lang="en-US" sz="1600" dirty="0">
                        <a:latin typeface="Corbel" charset="0"/>
                        <a:ea typeface="Corbel" charset="0"/>
                        <a:cs typeface="Corbel" charset="0"/>
                      </a:endParaRPr>
                    </a:p>
                  </a:txBody>
                  <a:tcPr marL="121835" marR="121835" marT="45730" marB="45730"/>
                </a:tc>
              </a:tr>
              <a:tr h="335351">
                <a:tc>
                  <a:txBody>
                    <a:bodyPr/>
                    <a:lstStyle/>
                    <a:p>
                      <a:pPr algn="ctr"/>
                      <a:r>
                        <a:rPr lang="en-US" sz="1600" dirty="0" smtClean="0">
                          <a:latin typeface="Corbel" charset="0"/>
                          <a:ea typeface="Corbel" charset="0"/>
                          <a:cs typeface="Corbel" charset="0"/>
                        </a:rPr>
                        <a:t>&lt;d&gt;</a:t>
                      </a:r>
                      <a:endParaRPr lang="en-US" sz="1600" dirty="0">
                        <a:latin typeface="Corbel" charset="0"/>
                        <a:ea typeface="Corbel" charset="0"/>
                        <a:cs typeface="Corbel" charset="0"/>
                      </a:endParaRPr>
                    </a:p>
                  </a:txBody>
                  <a:tcPr marL="121835" marR="121835" marT="45730" marB="45730"/>
                </a:tc>
                <a:tc>
                  <a:txBody>
                    <a:bodyPr/>
                    <a:lstStyle/>
                    <a:p>
                      <a:pPr algn="ctr"/>
                      <a:r>
                        <a:rPr lang="en-US" sz="1600" dirty="0" smtClean="0">
                          <a:latin typeface="Corbel" charset="0"/>
                          <a:ea typeface="Corbel" charset="0"/>
                          <a:cs typeface="Corbel" charset="0"/>
                        </a:rPr>
                        <a:t>3</a:t>
                      </a:r>
                      <a:endParaRPr lang="en-US" sz="1600" dirty="0">
                        <a:latin typeface="Corbel" charset="0"/>
                        <a:ea typeface="Corbel" charset="0"/>
                        <a:cs typeface="Corbel" charset="0"/>
                      </a:endParaRPr>
                    </a:p>
                  </a:txBody>
                  <a:tcPr marL="121835" marR="121835" marT="45730" marB="45730"/>
                </a:tc>
              </a:tr>
              <a:tr h="335351">
                <a:tc>
                  <a:txBody>
                    <a:bodyPr/>
                    <a:lstStyle/>
                    <a:p>
                      <a:pPr algn="ctr"/>
                      <a:r>
                        <a:rPr lang="en-US" sz="1600" dirty="0" smtClean="0">
                          <a:latin typeface="Corbel" charset="0"/>
                          <a:ea typeface="Corbel" charset="0"/>
                          <a:cs typeface="Corbel" charset="0"/>
                        </a:rPr>
                        <a:t>&lt;e&gt;</a:t>
                      </a:r>
                      <a:endParaRPr lang="en-US" sz="1600" dirty="0">
                        <a:latin typeface="Corbel" charset="0"/>
                        <a:ea typeface="Corbel" charset="0"/>
                        <a:cs typeface="Corbel" charset="0"/>
                      </a:endParaRPr>
                    </a:p>
                  </a:txBody>
                  <a:tcPr marL="121835" marR="121835" marT="45730" marB="45730"/>
                </a:tc>
                <a:tc>
                  <a:txBody>
                    <a:bodyPr/>
                    <a:lstStyle/>
                    <a:p>
                      <a:pPr algn="ctr"/>
                      <a:r>
                        <a:rPr lang="en-US" sz="1600" dirty="0" smtClean="0">
                          <a:latin typeface="Corbel" charset="0"/>
                          <a:ea typeface="Corbel" charset="0"/>
                          <a:cs typeface="Corbel" charset="0"/>
                        </a:rPr>
                        <a:t>3</a:t>
                      </a:r>
                      <a:endParaRPr lang="en-US" sz="1600" dirty="0">
                        <a:latin typeface="Corbel" charset="0"/>
                        <a:ea typeface="Corbel" charset="0"/>
                        <a:cs typeface="Corbel" charset="0"/>
                      </a:endParaRPr>
                    </a:p>
                  </a:txBody>
                  <a:tcPr marL="121835" marR="121835" marT="45730" marB="45730"/>
                </a:tc>
              </a:tr>
              <a:tr h="335351">
                <a:tc>
                  <a:txBody>
                    <a:bodyPr/>
                    <a:lstStyle/>
                    <a:p>
                      <a:pPr algn="ctr"/>
                      <a:r>
                        <a:rPr lang="en-US" sz="1600" dirty="0" smtClean="0">
                          <a:latin typeface="Corbel" charset="0"/>
                          <a:ea typeface="Corbel" charset="0"/>
                          <a:cs typeface="Corbel" charset="0"/>
                        </a:rPr>
                        <a:t>&lt;f&gt;</a:t>
                      </a:r>
                      <a:endParaRPr lang="en-US" sz="1600" dirty="0">
                        <a:latin typeface="Corbel" charset="0"/>
                        <a:ea typeface="Corbel" charset="0"/>
                        <a:cs typeface="Corbel" charset="0"/>
                      </a:endParaRPr>
                    </a:p>
                  </a:txBody>
                  <a:tcPr marL="121835" marR="121835" marT="45730" marB="45730"/>
                </a:tc>
                <a:tc>
                  <a:txBody>
                    <a:bodyPr/>
                    <a:lstStyle/>
                    <a:p>
                      <a:pPr algn="ctr"/>
                      <a:r>
                        <a:rPr lang="en-US" sz="1600" dirty="0" smtClean="0">
                          <a:latin typeface="Corbel" charset="0"/>
                          <a:ea typeface="Corbel" charset="0"/>
                          <a:cs typeface="Corbel" charset="0"/>
                        </a:rPr>
                        <a:t>2</a:t>
                      </a:r>
                      <a:endParaRPr lang="en-US" sz="1600" dirty="0">
                        <a:latin typeface="Corbel" charset="0"/>
                        <a:ea typeface="Corbel" charset="0"/>
                        <a:cs typeface="Corbel" charset="0"/>
                      </a:endParaRPr>
                    </a:p>
                  </a:txBody>
                  <a:tcPr marL="121835" marR="121835" marT="45730" marB="45730"/>
                </a:tc>
              </a:tr>
              <a:tr h="335351">
                <a:tc>
                  <a:txBody>
                    <a:bodyPr/>
                    <a:lstStyle/>
                    <a:p>
                      <a:pPr algn="ctr"/>
                      <a:r>
                        <a:rPr lang="en-US" sz="1600" dirty="0" smtClean="0">
                          <a:latin typeface="Corbel" charset="0"/>
                          <a:ea typeface="Corbel" charset="0"/>
                          <a:cs typeface="Corbel" charset="0"/>
                        </a:rPr>
                        <a:t>&lt;g&gt;</a:t>
                      </a:r>
                      <a:endParaRPr lang="en-US" sz="1600" dirty="0">
                        <a:latin typeface="Corbel" charset="0"/>
                        <a:ea typeface="Corbel" charset="0"/>
                        <a:cs typeface="Corbel" charset="0"/>
                      </a:endParaRPr>
                    </a:p>
                  </a:txBody>
                  <a:tcPr marL="121835" marR="121835" marT="45730" marB="45730"/>
                </a:tc>
                <a:tc>
                  <a:txBody>
                    <a:bodyPr/>
                    <a:lstStyle/>
                    <a:p>
                      <a:pPr algn="ctr"/>
                      <a:r>
                        <a:rPr lang="en-US" sz="1600" dirty="0" smtClean="0">
                          <a:latin typeface="Corbel" charset="0"/>
                          <a:ea typeface="Corbel" charset="0"/>
                          <a:cs typeface="Corbel" charset="0"/>
                        </a:rPr>
                        <a:t>1</a:t>
                      </a:r>
                      <a:endParaRPr lang="en-US" sz="1600" dirty="0">
                        <a:latin typeface="Corbel" charset="0"/>
                        <a:ea typeface="Corbel" charset="0"/>
                        <a:cs typeface="Corbel" charset="0"/>
                      </a:endParaRPr>
                    </a:p>
                  </a:txBody>
                  <a:tcPr marL="121835" marR="121835" marT="45730" marB="45730"/>
                </a:tc>
              </a:tr>
              <a:tr h="335351">
                <a:tc>
                  <a:txBody>
                    <a:bodyPr/>
                    <a:lstStyle/>
                    <a:p>
                      <a:pPr algn="ctr"/>
                      <a:r>
                        <a:rPr lang="en-US" sz="1600" dirty="0" smtClean="0">
                          <a:latin typeface="Corbel" charset="0"/>
                          <a:ea typeface="Corbel" charset="0"/>
                          <a:cs typeface="Corbel" charset="0"/>
                        </a:rPr>
                        <a:t>&lt;h&gt;</a:t>
                      </a:r>
                      <a:endParaRPr lang="en-US" sz="1600" dirty="0">
                        <a:latin typeface="Corbel" charset="0"/>
                        <a:ea typeface="Corbel" charset="0"/>
                        <a:cs typeface="Corbel" charset="0"/>
                      </a:endParaRPr>
                    </a:p>
                  </a:txBody>
                  <a:tcPr marL="121835" marR="121835" marT="45730" marB="45730"/>
                </a:tc>
                <a:tc>
                  <a:txBody>
                    <a:bodyPr/>
                    <a:lstStyle/>
                    <a:p>
                      <a:pPr algn="ctr"/>
                      <a:r>
                        <a:rPr lang="en-US" sz="1600" dirty="0" smtClean="0">
                          <a:latin typeface="Corbel" charset="0"/>
                          <a:ea typeface="Corbel" charset="0"/>
                          <a:cs typeface="Corbel" charset="0"/>
                        </a:rPr>
                        <a:t>1</a:t>
                      </a:r>
                      <a:endParaRPr lang="en-US" sz="1600" dirty="0">
                        <a:latin typeface="Corbel" charset="0"/>
                        <a:ea typeface="Corbel" charset="0"/>
                        <a:cs typeface="Corbel" charset="0"/>
                      </a:endParaRPr>
                    </a:p>
                  </a:txBody>
                  <a:tcPr marL="121835" marR="121835" marT="45730" marB="45730"/>
                </a:tc>
              </a:tr>
            </a:tbl>
          </a:graphicData>
        </a:graphic>
      </p:graphicFrame>
      <p:graphicFrame>
        <p:nvGraphicFramePr>
          <p:cNvPr id="8" name="Group 3"/>
          <p:cNvGraphicFramePr>
            <a:graphicFrameLocks noGrp="1"/>
          </p:cNvGraphicFramePr>
          <p:nvPr>
            <p:extLst/>
          </p:nvPr>
        </p:nvGraphicFramePr>
        <p:xfrm>
          <a:off x="1666423" y="3051081"/>
          <a:ext cx="5892800" cy="1835218"/>
        </p:xfrm>
        <a:graphic>
          <a:graphicData uri="http://schemas.openxmlformats.org/drawingml/2006/table">
            <a:tbl>
              <a:tblPr/>
              <a:tblGrid>
                <a:gridCol w="767889"/>
                <a:gridCol w="863204"/>
                <a:gridCol w="863204"/>
                <a:gridCol w="861403"/>
                <a:gridCol w="863204"/>
                <a:gridCol w="865005"/>
                <a:gridCol w="808891"/>
              </a:tblGrid>
              <a:tr h="21085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rgbClr val="FF0000"/>
                        </a:solidFill>
                        <a:effectLst/>
                        <a:latin typeface="Corbel" charset="0"/>
                        <a:ea typeface="Corbel" charset="0"/>
                        <a:cs typeface="Corbel" charset="0"/>
                      </a:endParaRP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FF0000"/>
                          </a:solidFill>
                          <a:effectLst/>
                          <a:latin typeface="Corbel" charset="0"/>
                          <a:ea typeface="Corbel" charset="0"/>
                          <a:cs typeface="Corbel" charset="0"/>
                        </a:rPr>
                        <a:t>&lt;a&gt;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FF0000"/>
                          </a:solidFill>
                          <a:effectLst/>
                          <a:latin typeface="Corbel" charset="0"/>
                          <a:ea typeface="Corbel" charset="0"/>
                          <a:cs typeface="Corbel" charset="0"/>
                        </a:rPr>
                        <a:t>&lt;c&gt;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r h="21085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FF0000"/>
                          </a:solidFill>
                          <a:effectLst/>
                          <a:latin typeface="Corbel" charset="0"/>
                          <a:ea typeface="Corbel" charset="0"/>
                          <a:cs typeface="Corbel" charset="0"/>
                        </a:rPr>
                        <a:t>&lt;a&gt;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&lt;ac&gt;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&lt;ad&gt;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&lt;af&gt;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1085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FF0000"/>
                          </a:solidFill>
                          <a:effectLst/>
                          <a:latin typeface="Corbel" charset="0"/>
                          <a:ea typeface="Corbel" charset="0"/>
                          <a:cs typeface="Corbel" charset="0"/>
                        </a:rPr>
                        <a:t>&lt;b&gt;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ba</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&lt;bb&gt;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bc</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&lt;bd&gt;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&lt;be&gt;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&lt;bf&gt;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1085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&lt;c&gt;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&lt;ca&gt;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cb</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&lt;cc&gt;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&lt;cd&gt;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&lt;ce&gt;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&lt;cf&gt;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1085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&lt;d&gt;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&lt;da&gt;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&lt;db&gt;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&lt;dc&gt;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dd</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&lt;de&gt;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&lt;df&gt;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1085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&lt;e&gt;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&lt;ea&gt;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&lt;eb&gt;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ec</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ed</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ee</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&lt;ef&gt;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21085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&lt;f&gt;</a:t>
                      </a:r>
                    </a:p>
                  </a:txBody>
                  <a:tcPr marL="121920" marR="121920" marT="45743" marB="45743"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&lt;fa&gt;</a:t>
                      </a:r>
                    </a:p>
                  </a:txBody>
                  <a:tcPr marL="121920" marR="121920" marT="45743" marB="45743"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&lt;fb&gt;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&lt;fc&gt;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&lt;fd&gt;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fe</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3" marB="45743"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ff</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3" marB="45743"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graphicFrame>
        <p:nvGraphicFramePr>
          <p:cNvPr id="9" name="Group 69"/>
          <p:cNvGraphicFramePr>
            <a:graphicFrameLocks noGrp="1"/>
          </p:cNvGraphicFramePr>
          <p:nvPr>
            <p:extLst/>
          </p:nvPr>
        </p:nvGraphicFramePr>
        <p:xfrm>
          <a:off x="1666423" y="4949811"/>
          <a:ext cx="5994400" cy="1835176"/>
        </p:xfrm>
        <a:graphic>
          <a:graphicData uri="http://schemas.openxmlformats.org/drawingml/2006/table">
            <a:tbl>
              <a:tblPr/>
              <a:tblGrid>
                <a:gridCol w="699541"/>
                <a:gridCol w="621259"/>
                <a:gridCol w="914400"/>
                <a:gridCol w="914400"/>
                <a:gridCol w="1016000"/>
                <a:gridCol w="914400"/>
                <a:gridCol w="914400"/>
              </a:tblGrid>
              <a:tr h="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rgbClr val="FF0000"/>
                        </a:solidFill>
                        <a:effectLst/>
                        <a:latin typeface="Corbel" charset="0"/>
                        <a:ea typeface="Corbel" charset="0"/>
                        <a:cs typeface="Corbel" charset="0"/>
                      </a:endParaRP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FF0000"/>
                          </a:solidFill>
                          <a:effectLst/>
                          <a:latin typeface="Corbel" charset="0"/>
                          <a:ea typeface="Corbel" charset="0"/>
                          <a:cs typeface="Corbel" charset="0"/>
                        </a:rPr>
                        <a:t>&lt;a&gt;</a:t>
                      </a: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&lt;b&gt;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FF0000"/>
                          </a:solidFill>
                          <a:effectLst/>
                          <a:latin typeface="Corbel" charset="0"/>
                          <a:ea typeface="Corbel" charset="0"/>
                          <a:cs typeface="Corbel" charset="0"/>
                        </a:rPr>
                        <a:t>&lt;c&gt;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r h="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&lt;a&gt;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folHlink"/>
                        </a:solidFill>
                        <a:effectLst/>
                        <a:latin typeface="Corbel" charset="0"/>
                        <a:ea typeface="Corbel" charset="0"/>
                        <a:cs typeface="Corbel"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&lt;(ab)&gt;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&lt;(ac)&gt;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&lt;(ae)&gt;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&lt;(af)&gt;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&lt;b&gt;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folHlink"/>
                        </a:solidFill>
                        <a:effectLst/>
                        <a:latin typeface="Corbel" charset="0"/>
                        <a:ea typeface="Corbel" charset="0"/>
                        <a:cs typeface="Corbel"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bc</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bd</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&lt;(be)&gt;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&lt;(bf)&gt;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&lt;c&gt;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folHlink"/>
                        </a:solidFill>
                        <a:effectLst/>
                        <a:latin typeface="Corbel" charset="0"/>
                        <a:ea typeface="Corbel" charset="0"/>
                        <a:cs typeface="Corbel"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&lt;(cd)&gt;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ce</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chemeClr val="tx1"/>
                          </a:solidFill>
                          <a:effectLst/>
                          <a:latin typeface="Corbel" charset="0"/>
                          <a:ea typeface="Corbel" charset="0"/>
                          <a:cs typeface="Corbel" charset="0"/>
                        </a:rPr>
                        <a:t>&lt;(cf)&gt;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&lt;d&gt;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folHlink"/>
                        </a:solidFill>
                        <a:effectLst/>
                        <a:latin typeface="Corbel" charset="0"/>
                        <a:ea typeface="Corbel" charset="0"/>
                        <a:cs typeface="Corbel"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&lt;(de)&gt;</a:t>
                      </a: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df</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smtClean="0">
                          <a:ln>
                            <a:noFill/>
                          </a:ln>
                          <a:solidFill>
                            <a:srgbClr val="FF0000"/>
                          </a:solidFill>
                          <a:effectLst/>
                          <a:latin typeface="Corbel" charset="0"/>
                          <a:ea typeface="Corbel" charset="0"/>
                          <a:cs typeface="Corbel" charset="0"/>
                        </a:rPr>
                        <a:t>&lt;e&gt;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folHlink"/>
                        </a:solidFill>
                        <a:effectLst/>
                        <a:latin typeface="Corbel" charset="0"/>
                        <a:ea typeface="Corbel" charset="0"/>
                        <a:cs typeface="Corbel"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tx1"/>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chemeClr val="tx1"/>
                          </a:solidFill>
                          <a:effectLst/>
                          <a:latin typeface="Corbel" charset="0"/>
                          <a:ea typeface="Corbel" charset="0"/>
                          <a:cs typeface="Corbel" charset="0"/>
                        </a:rPr>
                        <a:t>&lt;(</a:t>
                      </a:r>
                      <a:r>
                        <a:rPr kumimoji="0" lang="en-US" sz="1400" b="0" i="0" u="none" strike="noStrike" cap="none" normalizeH="0" baseline="0" dirty="0" err="1" smtClean="0">
                          <a:ln>
                            <a:noFill/>
                          </a:ln>
                          <a:solidFill>
                            <a:schemeClr val="tx1"/>
                          </a:solidFill>
                          <a:effectLst/>
                          <a:latin typeface="Corbel" charset="0"/>
                          <a:ea typeface="Corbel" charset="0"/>
                          <a:cs typeface="Corbel" charset="0"/>
                        </a:rPr>
                        <a:t>ef</a:t>
                      </a:r>
                      <a:r>
                        <a:rPr kumimoji="0" lang="en-US" sz="1400" b="0" i="0" u="none" strike="noStrike" cap="none" normalizeH="0" baseline="0" dirty="0" smtClean="0">
                          <a:ln>
                            <a:noFill/>
                          </a:ln>
                          <a:solidFill>
                            <a:schemeClr val="tx1"/>
                          </a:solidFill>
                          <a:effectLst/>
                          <a:latin typeface="Corbel" charset="0"/>
                          <a:ea typeface="Corbel" charset="0"/>
                          <a:cs typeface="Corbel" charset="0"/>
                        </a:rPr>
                        <a:t>)&gt;</a:t>
                      </a: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0">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r>
                        <a:rPr kumimoji="0" lang="en-US" sz="1400" b="0" i="0" u="none" strike="noStrike" cap="none" normalizeH="0" baseline="0" dirty="0" smtClean="0">
                          <a:ln>
                            <a:noFill/>
                          </a:ln>
                          <a:solidFill>
                            <a:srgbClr val="FF0000"/>
                          </a:solidFill>
                          <a:effectLst/>
                          <a:latin typeface="Corbel" charset="0"/>
                          <a:ea typeface="Corbel" charset="0"/>
                          <a:cs typeface="Corbel" charset="0"/>
                        </a:rPr>
                        <a:t>&lt;f&gt;</a:t>
                      </a:r>
                    </a:p>
                  </a:txBody>
                  <a:tcPr marL="121920" marR="121920" marT="45740" marB="45740" horzOverflow="overflow">
                    <a:lnL w="28575"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folHlink"/>
                        </a:solidFill>
                        <a:effectLst/>
                        <a:latin typeface="Corbel" charset="0"/>
                        <a:ea typeface="Corbel" charset="0"/>
                        <a:cs typeface="Corbel" charset="0"/>
                      </a:endParaRPr>
                    </a:p>
                  </a:txBody>
                  <a:tcPr marL="121920" marR="121920" marT="45740" marB="45740"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folHlink"/>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smtClean="0">
                        <a:ln>
                          <a:noFill/>
                        </a:ln>
                        <a:solidFill>
                          <a:schemeClr val="folHlink"/>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folHlink"/>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folHlink"/>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0" hangingPunct="1">
                        <a:lnSpc>
                          <a:spcPct val="80000"/>
                        </a:lnSpc>
                        <a:spcBef>
                          <a:spcPct val="20000"/>
                        </a:spcBef>
                        <a:spcAft>
                          <a:spcPct val="0"/>
                        </a:spcAft>
                        <a:buClr>
                          <a:schemeClr val="folHlink"/>
                        </a:buClr>
                        <a:buSzPct val="60000"/>
                        <a:buFont typeface="Wingdings" pitchFamily="2" charset="2"/>
                        <a:buNone/>
                        <a:tabLst/>
                      </a:pPr>
                      <a:endParaRPr kumimoji="0" lang="en-US" sz="1400" b="0" i="0" u="none" strike="noStrike" cap="none" normalizeH="0" baseline="0" dirty="0" smtClean="0">
                        <a:ln>
                          <a:noFill/>
                        </a:ln>
                        <a:solidFill>
                          <a:schemeClr val="folHlink"/>
                        </a:solidFill>
                        <a:effectLst/>
                        <a:latin typeface="Corbel" charset="0"/>
                        <a:ea typeface="Corbel" charset="0"/>
                        <a:cs typeface="Corbel" charset="0"/>
                      </a:endParaRPr>
                    </a:p>
                  </a:txBody>
                  <a:tcPr marL="121920" marR="121920" marT="45740" marB="45740"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0" name="Curved Right Arrow 13"/>
          <p:cNvSpPr>
            <a:spLocks noChangeArrowheads="1"/>
          </p:cNvSpPr>
          <p:nvPr/>
        </p:nvSpPr>
        <p:spPr bwMode="auto">
          <a:xfrm>
            <a:off x="73024" y="2087417"/>
            <a:ext cx="319825" cy="1825015"/>
          </a:xfrm>
          <a:prstGeom prst="curvedRightArrow">
            <a:avLst>
              <a:gd name="adj1" fmla="val 25003"/>
              <a:gd name="adj2" fmla="val 50005"/>
              <a:gd name="adj3" fmla="val 25000"/>
            </a:avLst>
          </a:pr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eaLnBrk="0" hangingPunct="0">
              <a:spcBef>
                <a:spcPts val="600"/>
              </a:spcBef>
              <a:buClr>
                <a:schemeClr val="folHlink"/>
              </a:buClr>
              <a:buSzPct val="60000"/>
              <a:buFont typeface="Wingdings" pitchFamily="2" charset="2"/>
              <a:buChar char="n"/>
              <a:defRPr sz="2400">
                <a:solidFill>
                  <a:schemeClr val="tx1"/>
                </a:solidFill>
                <a:latin typeface="Calibri" pitchFamily="34" charset="0"/>
              </a:defRPr>
            </a:lvl1pPr>
            <a:lvl2pPr marL="742950" indent="-285750" eaLnBrk="0" hangingPunct="0">
              <a:spcBef>
                <a:spcPts val="600"/>
              </a:spcBef>
              <a:buClr>
                <a:schemeClr val="hlink"/>
              </a:buClr>
              <a:buSzPct val="55000"/>
              <a:buFont typeface="Wingdings" pitchFamily="2" charset="2"/>
              <a:buChar char="n"/>
              <a:defRPr sz="2400">
                <a:solidFill>
                  <a:schemeClr val="tx1"/>
                </a:solidFill>
                <a:latin typeface="Calibri" pitchFamily="34" charset="0"/>
              </a:defRPr>
            </a:lvl2pPr>
            <a:lvl3pPr marL="1143000" indent="-228600" eaLnBrk="0" hangingPunct="0">
              <a:spcBef>
                <a:spcPts val="600"/>
              </a:spcBef>
              <a:buClr>
                <a:schemeClr val="folHlink"/>
              </a:buClr>
              <a:buSzPct val="50000"/>
              <a:buFont typeface="Wingdings" pitchFamily="2" charset="2"/>
              <a:buChar char="n"/>
              <a:defRPr sz="2400">
                <a:solidFill>
                  <a:schemeClr val="tx1"/>
                </a:solidFill>
                <a:latin typeface="Calibri" pitchFamily="34" charset="0"/>
              </a:defRPr>
            </a:lvl3pPr>
            <a:lvl4pPr marL="1600200" indent="-228600" eaLnBrk="0" hangingPunct="0">
              <a:spcBef>
                <a:spcPts val="600"/>
              </a:spcBef>
              <a:buClr>
                <a:schemeClr val="accent2"/>
              </a:buClr>
              <a:buSzPct val="55000"/>
              <a:buFont typeface="Wingdings" pitchFamily="2" charset="2"/>
              <a:buChar char="n"/>
              <a:defRPr sz="2400">
                <a:solidFill>
                  <a:schemeClr val="tx1"/>
                </a:solidFill>
                <a:latin typeface="Calibri" pitchFamily="34" charset="0"/>
              </a:defRPr>
            </a:lvl4pPr>
            <a:lvl5pPr marL="2057400" indent="-228600" eaLnBrk="0" hangingPunct="0">
              <a:spcBef>
                <a:spcPts val="600"/>
              </a:spcBef>
              <a:buClr>
                <a:schemeClr val="accent1"/>
              </a:buClr>
              <a:buSzPct val="50000"/>
              <a:buFont typeface="Wingdings" pitchFamily="2" charset="2"/>
              <a:buChar char="n"/>
              <a:defRPr sz="2400">
                <a:solidFill>
                  <a:schemeClr val="tx1"/>
                </a:solidFill>
                <a:latin typeface="Calibri" pitchFamily="34" charset="0"/>
              </a:defRPr>
            </a:lvl5pPr>
            <a:lvl6pPr marL="25146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6pPr>
            <a:lvl7pPr marL="29718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7pPr>
            <a:lvl8pPr marL="34290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8pPr>
            <a:lvl9pPr marL="3886200" indent="-228600" eaLnBrk="0" fontAlgn="base" hangingPunct="0">
              <a:spcBef>
                <a:spcPts val="600"/>
              </a:spcBef>
              <a:spcAft>
                <a:spcPct val="0"/>
              </a:spcAft>
              <a:buClr>
                <a:schemeClr val="accent1"/>
              </a:buClr>
              <a:buSzPct val="50000"/>
              <a:buFont typeface="Wingdings" pitchFamily="2" charset="2"/>
              <a:buChar char="n"/>
              <a:defRPr sz="2400">
                <a:solidFill>
                  <a:schemeClr val="tx1"/>
                </a:solidFill>
                <a:latin typeface="Calibri" pitchFamily="34" charset="0"/>
              </a:defRPr>
            </a:lvl9pPr>
          </a:lstStyle>
          <a:p>
            <a:pPr defTabSz="457189" eaLnBrk="1" hangingPunct="1">
              <a:spcBef>
                <a:spcPct val="0"/>
              </a:spcBef>
              <a:buClrTx/>
              <a:buSzTx/>
              <a:buFontTx/>
              <a:buNone/>
            </a:pPr>
            <a:endParaRPr lang="en-US" altLang="en-US">
              <a:solidFill>
                <a:srgbClr val="000000"/>
              </a:solidFill>
              <a:latin typeface="Tahoma" pitchFamily="34" charset="0"/>
            </a:endParaRPr>
          </a:p>
        </p:txBody>
      </p:sp>
      <p:sp>
        <p:nvSpPr>
          <p:cNvPr id="11" name="TextBox 10"/>
          <p:cNvSpPr txBox="1"/>
          <p:nvPr/>
        </p:nvSpPr>
        <p:spPr>
          <a:xfrm>
            <a:off x="7725173" y="4886299"/>
            <a:ext cx="1283915" cy="1600438"/>
          </a:xfrm>
          <a:prstGeom prst="rect">
            <a:avLst/>
          </a:prstGeom>
          <a:solidFill>
            <a:srgbClr val="F0CDBC"/>
          </a:solidFill>
        </p:spPr>
        <p:txBody>
          <a:bodyPr wrap="square" rtlCol="0">
            <a:spAutoFit/>
          </a:bodyPr>
          <a:lstStyle/>
          <a:p>
            <a:pPr marL="0" lvl="1" defTabSz="457189"/>
            <a:r>
              <a:rPr lang="en-US" altLang="en-US" sz="1400" dirty="0">
                <a:solidFill>
                  <a:srgbClr val="FF0000"/>
                </a:solidFill>
              </a:rPr>
              <a:t>GSP</a:t>
            </a:r>
            <a:r>
              <a:rPr lang="en-US" altLang="en-US" sz="1400" dirty="0">
                <a:solidFill>
                  <a:srgbClr val="2998E3"/>
                </a:solidFill>
              </a:rPr>
              <a:t> </a:t>
            </a:r>
            <a:r>
              <a:rPr lang="en-US" altLang="en-US" sz="1400" dirty="0">
                <a:solidFill>
                  <a:srgbClr val="000000"/>
                </a:solidFill>
              </a:rPr>
              <a:t>(Generalized Sequential Patterns): </a:t>
            </a:r>
            <a:r>
              <a:rPr lang="en-US" altLang="en-US" sz="1400" dirty="0" err="1">
                <a:solidFill>
                  <a:srgbClr val="000000"/>
                </a:solidFill>
              </a:rPr>
              <a:t>Srikant</a:t>
            </a:r>
            <a:r>
              <a:rPr lang="en-US" altLang="en-US" sz="1400" dirty="0">
                <a:solidFill>
                  <a:srgbClr val="000000"/>
                </a:solidFill>
              </a:rPr>
              <a:t> &amp; Agrawal @ EDBT’96</a:t>
            </a:r>
            <a:r>
              <a:rPr lang="en-US" altLang="en-US" sz="1400" dirty="0" smtClean="0">
                <a:solidFill>
                  <a:srgbClr val="000000"/>
                </a:solidFill>
              </a:rPr>
              <a:t>)</a:t>
            </a:r>
            <a:endParaRPr lang="en-US" altLang="en-US" sz="1400" dirty="0">
              <a:solidFill>
                <a:srgbClr val="000000"/>
              </a:solidFill>
            </a:endParaRPr>
          </a:p>
        </p:txBody>
      </p:sp>
      <p:sp>
        <p:nvSpPr>
          <p:cNvPr id="12" name="Rectangle 11"/>
          <p:cNvSpPr/>
          <p:nvPr/>
        </p:nvSpPr>
        <p:spPr>
          <a:xfrm>
            <a:off x="7559223" y="3127678"/>
            <a:ext cx="1583977" cy="1643527"/>
          </a:xfrm>
          <a:prstGeom prst="rect">
            <a:avLst/>
          </a:prstGeom>
        </p:spPr>
        <p:txBody>
          <a:bodyPr wrap="square">
            <a:spAutoFit/>
          </a:bodyPr>
          <a:lstStyle/>
          <a:p>
            <a:pPr>
              <a:lnSpc>
                <a:spcPct val="90000"/>
              </a:lnSpc>
            </a:pPr>
            <a:r>
              <a:rPr lang="en-US" altLang="en-US" sz="1600" dirty="0">
                <a:solidFill>
                  <a:srgbClr val="000000"/>
                </a:solidFill>
              </a:rPr>
              <a:t>Length-2 candidates:</a:t>
            </a:r>
          </a:p>
          <a:p>
            <a:pPr marL="200025" lvl="1" indent="0">
              <a:lnSpc>
                <a:spcPct val="90000"/>
              </a:lnSpc>
              <a:buFont typeface="Wingdings" panose="05000000000000000000" pitchFamily="2" charset="2"/>
              <a:buNone/>
            </a:pPr>
            <a:r>
              <a:rPr lang="en-US" altLang="en-US" sz="1600" dirty="0">
                <a:solidFill>
                  <a:srgbClr val="000000"/>
                </a:solidFill>
              </a:rPr>
              <a:t>36 + 15= 51</a:t>
            </a:r>
          </a:p>
          <a:p>
            <a:pPr>
              <a:lnSpc>
                <a:spcPct val="90000"/>
              </a:lnSpc>
            </a:pPr>
            <a:r>
              <a:rPr lang="en-US" altLang="en-US" sz="1600" dirty="0">
                <a:solidFill>
                  <a:srgbClr val="000000"/>
                </a:solidFill>
              </a:rPr>
              <a:t>Without </a:t>
            </a:r>
            <a:r>
              <a:rPr lang="en-US" altLang="en-US" sz="1600" dirty="0" err="1">
                <a:solidFill>
                  <a:srgbClr val="000000"/>
                </a:solidFill>
              </a:rPr>
              <a:t>Apriori</a:t>
            </a:r>
            <a:r>
              <a:rPr lang="en-US" altLang="en-US" sz="1600" dirty="0">
                <a:solidFill>
                  <a:srgbClr val="000000"/>
                </a:solidFill>
              </a:rPr>
              <a:t> pruning:</a:t>
            </a:r>
          </a:p>
          <a:p>
            <a:pPr marL="200025" lvl="1" indent="0">
              <a:lnSpc>
                <a:spcPct val="90000"/>
              </a:lnSpc>
              <a:buFont typeface="Wingdings" panose="05000000000000000000" pitchFamily="2" charset="2"/>
              <a:buNone/>
            </a:pPr>
            <a:r>
              <a:rPr lang="en-US" altLang="en-US" sz="1600" dirty="0">
                <a:solidFill>
                  <a:srgbClr val="000000"/>
                </a:solidFill>
              </a:rPr>
              <a:t>8*8+8*7/2=92 candidates</a:t>
            </a:r>
          </a:p>
        </p:txBody>
      </p:sp>
    </p:spTree>
    <p:extLst>
      <p:ext uri="{BB962C8B-B14F-4D97-AF65-F5344CB8AC3E}">
        <p14:creationId xmlns:p14="http://schemas.microsoft.com/office/powerpoint/2010/main" val="1017751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48204</TotalTime>
  <Words>3710</Words>
  <Application>Microsoft Macintosh PowerPoint</Application>
  <PresentationFormat>On-screen Show (4:3)</PresentationFormat>
  <Paragraphs>785</Paragraphs>
  <Slides>69</Slides>
  <Notes>21</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69</vt:i4>
      </vt:variant>
    </vt:vector>
  </HeadingPairs>
  <TitlesOfParts>
    <vt:vector size="83" baseType="lpstr">
      <vt:lpstr>Calibri</vt:lpstr>
      <vt:lpstr>Cambria Math</vt:lpstr>
      <vt:lpstr>Corbel</vt:lpstr>
      <vt:lpstr>Helvetica</vt:lpstr>
      <vt:lpstr>Helvetica Neue Light</vt:lpstr>
      <vt:lpstr>Helvetica Neue Medium</vt:lpstr>
      <vt:lpstr>Optima</vt:lpstr>
      <vt:lpstr>Symbol</vt:lpstr>
      <vt:lpstr>Tahoma</vt:lpstr>
      <vt:lpstr>Wingdings</vt:lpstr>
      <vt:lpstr>华文楷体</vt:lpstr>
      <vt:lpstr>Arial</vt:lpstr>
      <vt:lpstr>Office Theme</vt:lpstr>
      <vt:lpstr>Chart</vt:lpstr>
      <vt:lpstr>Chapter 7. Advanced Frequent Pattern Mining: Sequential Patterns and Graph Patterns</vt:lpstr>
      <vt:lpstr>Pattern Mining Methods</vt:lpstr>
      <vt:lpstr>Pattern Mining Methods</vt:lpstr>
      <vt:lpstr>Advanced Frequent Pattern Mining</vt:lpstr>
      <vt:lpstr>Sequential Patterns: Applications</vt:lpstr>
      <vt:lpstr>Sequential Pattern and Sequential Pattern Mining</vt:lpstr>
      <vt:lpstr>Sequence vs Element/Itemset/Event vs Item/Instance</vt:lpstr>
      <vt:lpstr>Sequential Pattern Mining Algorithms</vt:lpstr>
      <vt:lpstr>GSP: Apriori-Based Sequential Pattern Mining</vt:lpstr>
      <vt:lpstr>GSP Mining and Pruning</vt:lpstr>
      <vt:lpstr>Sequential Pattern Mining in Vertical Data Format: The SPADE Algorithm</vt:lpstr>
      <vt:lpstr>PrefixSpan: A Pattern-Growth Approach</vt:lpstr>
      <vt:lpstr>Advanced Frequent Pattern Mining</vt:lpstr>
      <vt:lpstr>Frequent (Sub)Graph Patterns</vt:lpstr>
      <vt:lpstr>Graph Pattern Mining: Applications</vt:lpstr>
      <vt:lpstr>Graph Pattern Mining Algorithms: Different Methodologies</vt:lpstr>
      <vt:lpstr>Apriori-Based Approach</vt:lpstr>
      <vt:lpstr>Candidate Generation:   Vertex Growing vs. Edge Growing</vt:lpstr>
      <vt:lpstr>Pattern-Growth Approach</vt:lpstr>
      <vt:lpstr>Why Mining Closed Graph Patterns?</vt:lpstr>
      <vt:lpstr>CloseGraph: Directly Mining Closed Graph Patterns</vt:lpstr>
      <vt:lpstr>Experiment and Performance Comparison</vt:lpstr>
      <vt:lpstr>References: Sequential Pattern Mining</vt:lpstr>
      <vt:lpstr>References: Graph Pattern Mining</vt:lpstr>
      <vt:lpstr>Higher-Order Organization of Complex Networks</vt:lpstr>
      <vt:lpstr>Higher-Order Structures</vt:lpstr>
      <vt:lpstr>Higher-Order Structures</vt:lpstr>
      <vt:lpstr>Higher-Order Organization</vt:lpstr>
      <vt:lpstr>This talk: Higher-order Organization</vt:lpstr>
      <vt:lpstr>This talk: Modules of Motifs</vt:lpstr>
      <vt:lpstr>Modules of Motifs</vt:lpstr>
      <vt:lpstr>PowerPoint Presentation</vt:lpstr>
      <vt:lpstr>Background: Communities</vt:lpstr>
      <vt:lpstr>Background: Communities</vt:lpstr>
      <vt:lpstr>Defining an Objective Function</vt:lpstr>
      <vt:lpstr>PowerPoint Presentation</vt:lpstr>
      <vt:lpstr>Defining Motif Conductance</vt:lpstr>
      <vt:lpstr>Motif Conductance: Example</vt:lpstr>
      <vt:lpstr>Higher-order Partitioning</vt:lpstr>
      <vt:lpstr>Motif Spectral Clustering</vt:lpstr>
      <vt:lpstr>Motif Spectral Clustering</vt:lpstr>
      <vt:lpstr>Motif Spectral Clustering</vt:lpstr>
      <vt:lpstr>Motif Spectral Clustering: 1</vt:lpstr>
      <vt:lpstr>Motif Spectral Clustering: 2</vt:lpstr>
      <vt:lpstr>Motif Spectral Clustering: 3</vt:lpstr>
      <vt:lpstr>Motif Cheeger Inequality</vt:lpstr>
      <vt:lpstr>Advantages</vt:lpstr>
      <vt:lpstr>Summary</vt:lpstr>
      <vt:lpstr>Applications</vt:lpstr>
      <vt:lpstr>PowerPoint Presentation</vt:lpstr>
      <vt:lpstr>Application 1: Food webs</vt:lpstr>
      <vt:lpstr>Florida Bay Food Web</vt:lpstr>
      <vt:lpstr>Florida Bay Food Web</vt:lpstr>
      <vt:lpstr>Food Web: Observations</vt:lpstr>
      <vt:lpstr>Food Web: Clusters</vt:lpstr>
      <vt:lpstr>Structure of Aquatic Layers</vt:lpstr>
      <vt:lpstr>PowerPoint Presentation</vt:lpstr>
      <vt:lpstr>(2) Gene Regulatory Networks</vt:lpstr>
      <vt:lpstr>Yeast Regulatory Network</vt:lpstr>
      <vt:lpstr>Structure of Modules</vt:lpstr>
      <vt:lpstr>PowerPoint Presentation</vt:lpstr>
      <vt:lpstr>(4) Transportation Networks</vt:lpstr>
      <vt:lpstr>Transportation Networks</vt:lpstr>
      <vt:lpstr>Transportation Networks</vt:lpstr>
      <vt:lpstr>(3) Neuronal Networks</vt:lpstr>
      <vt:lpstr>C. Elegans: Best Cluster</vt:lpstr>
      <vt:lpstr>C. Elegans Network</vt:lpstr>
      <vt:lpstr>Summary</vt:lpstr>
      <vt:lpstr>Paper, Data, Code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Manasi Vartak</dc:creator>
  <cp:lastModifiedBy>MengJiang</cp:lastModifiedBy>
  <cp:revision>2086</cp:revision>
  <cp:lastPrinted>2017-01-15T22:23:57Z</cp:lastPrinted>
  <dcterms:created xsi:type="dcterms:W3CDTF">2015-05-16T14:51:23Z</dcterms:created>
  <dcterms:modified xsi:type="dcterms:W3CDTF">2017-07-28T16:03:53Z</dcterms:modified>
</cp:coreProperties>
</file>